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96" r:id="rId4"/>
    <p:sldId id="278" r:id="rId5"/>
    <p:sldId id="289" r:id="rId6"/>
    <p:sldId id="292" r:id="rId7"/>
    <p:sldId id="294" r:id="rId8"/>
    <p:sldId id="295" r:id="rId9"/>
    <p:sldId id="298" r:id="rId10"/>
  </p:sldIdLst>
  <p:sldSz cx="9144000" cy="6858000" type="screen4x3"/>
  <p:notesSz cx="6858000" cy="9144000"/>
  <p:embeddedFontLst>
    <p:embeddedFont>
      <p:font typeface="Play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34" roundtripDataSignature="AMtx7mhhBENEdXz/bVxp9fpOjqprhEfs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3B8"/>
    <a:srgbClr val="E9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/>
    <p:restoredTop sz="79808" autoAdjust="0"/>
  </p:normalViewPr>
  <p:slideViewPr>
    <p:cSldViewPr snapToGrid="0">
      <p:cViewPr varScale="1">
        <p:scale>
          <a:sx n="77" d="100"/>
          <a:sy n="77" d="100"/>
        </p:scale>
        <p:origin x="21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are you struggling with?</a:t>
            </a:r>
            <a:endParaRPr dirty="0"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0583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95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dirty="0"/>
              <a:t>TRAUMA AFFECTS EVERYONE</a:t>
            </a:r>
          </a:p>
          <a:p>
            <a:pPr marL="0" indent="0"/>
            <a:r>
              <a:rPr lang="en-US" dirty="0"/>
              <a:t>NO ONE IS IMMUNE TO THE IMPACT OF TRAUMA</a:t>
            </a:r>
          </a:p>
          <a:p>
            <a:pPr marL="0" indent="0"/>
            <a:r>
              <a:rPr lang="en-US" dirty="0"/>
              <a:t>EVERYONE PAYS THE PRICE WHEN TRAUMA GOES UNTREATED – GENERATIONS OF PEOPLE UNTREATED LEAD TO INCREASE IN CRIME, LOSS OF WAGES, SUBSTANCE USE/ABUSE, THREAT TO STABILITY AT HOME AND WORK,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17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KD</a:t>
            </a:r>
          </a:p>
          <a:p>
            <a:endParaRPr lang="en-US" dirty="0"/>
          </a:p>
          <a:p>
            <a:r>
              <a:rPr lang="en-US" dirty="0"/>
              <a:t>Remembering the impact of the experience on the individuals emotional, physical and spiritual aspects</a:t>
            </a:r>
          </a:p>
          <a:p>
            <a:r>
              <a:rPr lang="en-US" dirty="0"/>
              <a:t>Recognize that the signs and symptoms can manifest in behaviors everywhere</a:t>
            </a:r>
          </a:p>
          <a:p>
            <a:r>
              <a:rPr lang="en-US" dirty="0"/>
              <a:t>Ask – “what happened to you” instead of “what’s wrong with you” or “why are you like this”?</a:t>
            </a:r>
          </a:p>
          <a:p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This also involves shifting your focus from service delivery to a way of being within our organization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34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809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Hope and meaning are two of the primary gifts that are undercut by indirect trauma. </a:t>
            </a:r>
            <a:endParaRPr dirty="0"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8782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 you do for self-care?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can we as supervisor’s model self care? How can we support our staff in ensuring they care for themselves? How can we support our colleagues?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Therapy, consultation, supervision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847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SSA Title Slide" type="tx">
  <p:cSld name="TITLE_AND_BODY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title"/>
          </p:nvPr>
        </p:nvSpPr>
        <p:spPr>
          <a:xfrm>
            <a:off x="478118" y="418353"/>
            <a:ext cx="8292353" cy="1748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5DAA"/>
              </a:buClr>
              <a:buSzPts val="3300"/>
              <a:buFont typeface="Play"/>
              <a:buNone/>
              <a:defRPr b="1" i="0">
                <a:solidFill>
                  <a:srgbClr val="2B5DA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20"/>
          <p:cNvSpPr txBox="1">
            <a:spLocks noGrp="1"/>
          </p:cNvSpPr>
          <p:nvPr>
            <p:ph type="body" idx="1"/>
          </p:nvPr>
        </p:nvSpPr>
        <p:spPr>
          <a:xfrm>
            <a:off x="1371600" y="2450353"/>
            <a:ext cx="6400800" cy="3188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30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74" name="Google Shape;74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1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31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0" name="Google Shape;80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23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 b="0" i="0">
                <a:solidFill>
                  <a:srgbClr val="75757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>
            <a:endParaRPr dirty="0"/>
          </a:p>
        </p:txBody>
      </p:sp>
      <p:sp>
        <p:nvSpPr>
          <p:cNvPr id="29" name="Google Shape;29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6" name="Google Shape;36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5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5" name="Google Shape;45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 dirty="0"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61" name="Google Shape;61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29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2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68" name="Google Shape;68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sz="33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75757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75757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body" idx="1"/>
          </p:nvPr>
        </p:nvSpPr>
        <p:spPr>
          <a:xfrm>
            <a:off x="615142" y="2543695"/>
            <a:ext cx="7996843" cy="320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en-US" sz="3600" dirty="0"/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3600" dirty="0" err="1"/>
              <a:t>Bikur</a:t>
            </a:r>
            <a:r>
              <a:rPr lang="en-US" sz="3600" dirty="0"/>
              <a:t> </a:t>
            </a:r>
            <a:r>
              <a:rPr lang="en-US" sz="3600" dirty="0" err="1"/>
              <a:t>Cholim</a:t>
            </a:r>
            <a:r>
              <a:rPr lang="en-US" sz="3600" dirty="0"/>
              <a:t> Conference 2025/5785</a:t>
            </a:r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3600" dirty="0"/>
              <a:t>Tools to Grapple with Antisemitism</a:t>
            </a:r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3600" dirty="0"/>
              <a:t>Preserving Our Wellbeing</a:t>
            </a:r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"/>
          <p:cNvSpPr txBox="1">
            <a:spLocks noGrp="1"/>
          </p:cNvSpPr>
          <p:nvPr>
            <p:ph type="title"/>
          </p:nvPr>
        </p:nvSpPr>
        <p:spPr>
          <a:xfrm>
            <a:off x="478118" y="786504"/>
            <a:ext cx="8292353" cy="593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ct val="100000"/>
              <a:buFont typeface="Play"/>
              <a:buNone/>
            </a:pPr>
            <a:r>
              <a:rPr lang="en-US" sz="3200" dirty="0">
                <a:solidFill>
                  <a:srgbClr val="1F497D"/>
                </a:solidFill>
              </a:rPr>
              <a:t>Grounding in </a:t>
            </a:r>
            <a:r>
              <a:rPr lang="en-US" sz="3200" dirty="0" err="1">
                <a:solidFill>
                  <a:srgbClr val="1F497D"/>
                </a:solidFill>
              </a:rPr>
              <a:t>Arvit</a:t>
            </a:r>
            <a:r>
              <a:rPr lang="en-US" sz="3200" dirty="0">
                <a:solidFill>
                  <a:srgbClr val="1F497D"/>
                </a:solidFill>
              </a:rPr>
              <a:t> – Evening Prayer Themes</a:t>
            </a:r>
            <a:endParaRPr sz="3200" dirty="0">
              <a:solidFill>
                <a:srgbClr val="1F497D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E30744-F1A8-DED6-71B6-531095257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118" y="1379914"/>
            <a:ext cx="8067366" cy="4056610"/>
          </a:xfrm>
        </p:spPr>
        <p:txBody>
          <a:bodyPr>
            <a:norm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Gratitude for the steady rhythm of night and day – </a:t>
            </a:r>
            <a:r>
              <a:rPr lang="en-US" sz="2800" i="1" dirty="0" err="1"/>
              <a:t>Ma’ariv</a:t>
            </a:r>
            <a:r>
              <a:rPr lang="en-US" sz="2800" i="1" dirty="0"/>
              <a:t> </a:t>
            </a:r>
            <a:r>
              <a:rPr lang="en-US" sz="2800" i="1" dirty="0" err="1"/>
              <a:t>Aravim</a:t>
            </a:r>
            <a:endParaRPr lang="en-US" sz="2800" i="1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Acknowledge the One Source of all Creation – </a:t>
            </a:r>
            <a:r>
              <a:rPr lang="en-US" sz="2800" i="1" dirty="0" err="1"/>
              <a:t>Sh’ma</a:t>
            </a:r>
            <a:endParaRPr lang="en-US" sz="2800" i="1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Remembering our liberation – </a:t>
            </a:r>
            <a:r>
              <a:rPr lang="en-US" sz="2800" i="1" dirty="0" err="1"/>
              <a:t>Ge’ulah</a:t>
            </a:r>
            <a:endParaRPr lang="en-US" sz="2800" i="1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Remembering our loved ones - </a:t>
            </a:r>
            <a:r>
              <a:rPr lang="en-US" sz="2800" i="1" dirty="0"/>
              <a:t>Kaddish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983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"/>
          <p:cNvSpPr txBox="1">
            <a:spLocks noGrp="1"/>
          </p:cNvSpPr>
          <p:nvPr>
            <p:ph type="title"/>
          </p:nvPr>
        </p:nvSpPr>
        <p:spPr>
          <a:xfrm>
            <a:off x="478118" y="418352"/>
            <a:ext cx="8292353" cy="69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algn="ctr">
              <a:buClr>
                <a:srgbClr val="1F497D"/>
              </a:buClr>
              <a:buSzPts val="4600"/>
            </a:pPr>
            <a:r>
              <a:rPr lang="en-US" sz="4000" dirty="0" err="1">
                <a:solidFill>
                  <a:srgbClr val="1F497D"/>
                </a:solidFill>
              </a:rPr>
              <a:t>Eilu</a:t>
            </a:r>
            <a:r>
              <a:rPr lang="en-US" sz="4000" dirty="0">
                <a:solidFill>
                  <a:srgbClr val="1F497D"/>
                </a:solidFill>
              </a:rPr>
              <a:t> </a:t>
            </a:r>
            <a:r>
              <a:rPr lang="en-US" sz="4000" dirty="0" err="1">
                <a:solidFill>
                  <a:srgbClr val="1F497D"/>
                </a:solidFill>
              </a:rPr>
              <a:t>D’varim</a:t>
            </a:r>
            <a:r>
              <a:rPr lang="en-US" sz="4000" dirty="0">
                <a:solidFill>
                  <a:srgbClr val="1F497D"/>
                </a:solidFill>
              </a:rPr>
              <a:t>: Core Mitzvot, Limitless Value</a:t>
            </a:r>
            <a:endParaRPr sz="4000" dirty="0">
              <a:solidFill>
                <a:srgbClr val="1F497D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E30744-F1A8-DED6-71B6-531095257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506" y="1296785"/>
            <a:ext cx="8570966" cy="4106488"/>
          </a:xfrm>
        </p:spPr>
        <p:txBody>
          <a:bodyPr>
            <a:noAutofit/>
          </a:bodyPr>
          <a:lstStyle/>
          <a:p>
            <a:r>
              <a:rPr lang="en-US" sz="2400" i="1" dirty="0" err="1"/>
              <a:t>Kibud</a:t>
            </a:r>
            <a:r>
              <a:rPr lang="en-US" sz="2400" i="1" dirty="0"/>
              <a:t> Av </a:t>
            </a:r>
            <a:r>
              <a:rPr lang="en-US" sz="2400" i="1" dirty="0" err="1"/>
              <a:t>Va’Em</a:t>
            </a:r>
            <a:r>
              <a:rPr lang="en-US" sz="2400" i="1" dirty="0"/>
              <a:t> </a:t>
            </a:r>
            <a:r>
              <a:rPr lang="en-US" sz="2400" dirty="0"/>
              <a:t>– Honoring our parents</a:t>
            </a:r>
          </a:p>
          <a:p>
            <a:r>
              <a:rPr lang="en-US" sz="2400" i="1" dirty="0" err="1"/>
              <a:t>G’milut</a:t>
            </a:r>
            <a:r>
              <a:rPr lang="en-US" sz="2400" i="1" dirty="0"/>
              <a:t> </a:t>
            </a:r>
            <a:r>
              <a:rPr lang="en-US" sz="2400" i="1" dirty="0" err="1"/>
              <a:t>Chasadim</a:t>
            </a:r>
            <a:r>
              <a:rPr lang="en-US" sz="2400" i="1" dirty="0"/>
              <a:t> </a:t>
            </a:r>
            <a:r>
              <a:rPr lang="en-US" sz="2400" dirty="0"/>
              <a:t>– Acts of lovingkindness</a:t>
            </a:r>
          </a:p>
          <a:p>
            <a:r>
              <a:rPr lang="en-US" sz="2400" i="1" dirty="0" err="1"/>
              <a:t>Hashkamat</a:t>
            </a:r>
            <a:r>
              <a:rPr lang="en-US" sz="2400" i="1" dirty="0"/>
              <a:t> Beit </a:t>
            </a:r>
            <a:r>
              <a:rPr lang="en-US" sz="2400" i="1" dirty="0" err="1"/>
              <a:t>Hamidrash</a:t>
            </a:r>
            <a:r>
              <a:rPr lang="en-US" sz="2400" i="1" dirty="0"/>
              <a:t> </a:t>
            </a:r>
            <a:r>
              <a:rPr lang="en-US" sz="2400" dirty="0"/>
              <a:t>– Early to our studies</a:t>
            </a:r>
          </a:p>
          <a:p>
            <a:r>
              <a:rPr lang="en-US" sz="2400" i="1" dirty="0" err="1"/>
              <a:t>Hachnasat</a:t>
            </a:r>
            <a:r>
              <a:rPr lang="en-US" sz="2400" i="1" dirty="0"/>
              <a:t> </a:t>
            </a:r>
            <a:r>
              <a:rPr lang="en-US" sz="2400" i="1" dirty="0" err="1"/>
              <a:t>Orchim</a:t>
            </a:r>
            <a:r>
              <a:rPr lang="en-US" sz="2400" i="1" dirty="0"/>
              <a:t> </a:t>
            </a:r>
            <a:r>
              <a:rPr lang="en-US" sz="2400" dirty="0"/>
              <a:t>– Opening our homes to guests</a:t>
            </a:r>
          </a:p>
          <a:p>
            <a:r>
              <a:rPr lang="en-US" sz="2400" i="1" dirty="0" err="1"/>
              <a:t>Bikkur</a:t>
            </a:r>
            <a:r>
              <a:rPr lang="en-US" sz="2400" i="1" dirty="0"/>
              <a:t> </a:t>
            </a:r>
            <a:r>
              <a:rPr lang="en-US" sz="2400" i="1" dirty="0" err="1"/>
              <a:t>Cholim</a:t>
            </a:r>
            <a:r>
              <a:rPr lang="en-US" sz="2400" i="1" dirty="0"/>
              <a:t> </a:t>
            </a:r>
            <a:r>
              <a:rPr lang="en-US" sz="2400" dirty="0"/>
              <a:t>– Visiting/supporting those with illness</a:t>
            </a:r>
          </a:p>
          <a:p>
            <a:r>
              <a:rPr lang="en-US" sz="2400" i="1" dirty="0" err="1"/>
              <a:t>Hachnasat</a:t>
            </a:r>
            <a:r>
              <a:rPr lang="en-US" sz="2400" i="1" dirty="0"/>
              <a:t> </a:t>
            </a:r>
            <a:r>
              <a:rPr lang="en-US" sz="2400" i="1" dirty="0" err="1"/>
              <a:t>Kallah</a:t>
            </a:r>
            <a:r>
              <a:rPr lang="en-US" sz="2400" i="1" dirty="0"/>
              <a:t> </a:t>
            </a:r>
            <a:r>
              <a:rPr lang="en-US" sz="2400" dirty="0"/>
              <a:t>– Supporting weddings and loving marriages</a:t>
            </a:r>
          </a:p>
          <a:p>
            <a:r>
              <a:rPr lang="en-US" sz="2400" i="1" dirty="0" err="1"/>
              <a:t>L’vayat</a:t>
            </a:r>
            <a:r>
              <a:rPr lang="en-US" sz="2400" i="1" dirty="0"/>
              <a:t> </a:t>
            </a:r>
            <a:r>
              <a:rPr lang="en-US" sz="2400" i="1" dirty="0" err="1"/>
              <a:t>HaMet</a:t>
            </a:r>
            <a:r>
              <a:rPr lang="en-US" sz="2400" i="1" dirty="0"/>
              <a:t> </a:t>
            </a:r>
            <a:r>
              <a:rPr lang="en-US" sz="2400" dirty="0"/>
              <a:t>– Accompanying the dead and dying</a:t>
            </a:r>
          </a:p>
          <a:p>
            <a:r>
              <a:rPr lang="en-US" sz="2400" i="1" dirty="0" err="1"/>
              <a:t>Iyun</a:t>
            </a:r>
            <a:r>
              <a:rPr lang="en-US" sz="2400" i="1" dirty="0"/>
              <a:t> </a:t>
            </a:r>
            <a:r>
              <a:rPr lang="en-US" sz="2400" i="1" dirty="0" err="1"/>
              <a:t>T’filah</a:t>
            </a:r>
            <a:r>
              <a:rPr lang="en-US" sz="2400" i="1" dirty="0"/>
              <a:t> </a:t>
            </a:r>
            <a:r>
              <a:rPr lang="en-US" sz="2400" dirty="0"/>
              <a:t>– Exploring/Examining our prayers</a:t>
            </a:r>
          </a:p>
          <a:p>
            <a:r>
              <a:rPr lang="en-US" sz="2400" i="1" dirty="0" err="1"/>
              <a:t>Hava’at</a:t>
            </a:r>
            <a:r>
              <a:rPr lang="en-US" sz="2400" i="1" dirty="0"/>
              <a:t> Shalom </a:t>
            </a:r>
            <a:r>
              <a:rPr lang="en-US" sz="2400" i="1" dirty="0" err="1"/>
              <a:t>Bein</a:t>
            </a:r>
            <a:r>
              <a:rPr lang="en-US" sz="2400" i="1" dirty="0"/>
              <a:t> Adam </a:t>
            </a:r>
            <a:r>
              <a:rPr lang="en-US" sz="2400" i="1" dirty="0" err="1"/>
              <a:t>L’Chavero</a:t>
            </a:r>
            <a:r>
              <a:rPr lang="en-US" sz="2400" i="1" dirty="0"/>
              <a:t> </a:t>
            </a:r>
            <a:r>
              <a:rPr lang="en-US" sz="2400" dirty="0"/>
              <a:t>– Bringing peace between neighbors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702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745A-887F-AF07-C76C-83317847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18" y="418353"/>
            <a:ext cx="8292353" cy="818776"/>
          </a:xfrm>
        </p:spPr>
        <p:txBody>
          <a:bodyPr>
            <a:normAutofit/>
          </a:bodyPr>
          <a:lstStyle/>
          <a:p>
            <a:pPr algn="ctr">
              <a:buClr>
                <a:srgbClr val="1F497D"/>
              </a:buClr>
              <a:buSzPts val="4600"/>
            </a:pPr>
            <a:r>
              <a:rPr lang="en-US" sz="4000" dirty="0">
                <a:solidFill>
                  <a:srgbClr val="1F497D"/>
                </a:solidFill>
              </a:rPr>
              <a:t>Nachman’s Narrow Bridge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39FAB-12EA-41FF-D1B0-39D5E9D3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2104" y="1581673"/>
            <a:ext cx="7516766" cy="4152153"/>
          </a:xfrm>
        </p:spPr>
        <p:txBody>
          <a:bodyPr>
            <a:normAutofit/>
          </a:bodyPr>
          <a:lstStyle/>
          <a:p>
            <a:pPr marL="0" indent="0" algn="ctr"/>
            <a:r>
              <a:rPr lang="he-IL" sz="4000" dirty="0"/>
              <a:t>ודע שהאדם צריך לבוא על גשר צר מאוד, והכלל והעיקר </a:t>
            </a:r>
            <a:r>
              <a:rPr lang="he-IL" sz="4000" b="1" dirty="0">
                <a:highlight>
                  <a:srgbClr val="00FFFF"/>
                </a:highlight>
              </a:rPr>
              <a:t>שלא להתפחד כלל</a:t>
            </a:r>
            <a:endParaRPr lang="en-US" sz="4000" b="1" dirty="0">
              <a:highlight>
                <a:srgbClr val="00FFFF"/>
              </a:highlight>
            </a:endParaRPr>
          </a:p>
          <a:p>
            <a:pPr marL="0" indent="0" algn="ctr"/>
            <a:endParaRPr lang="en-US" sz="4000" dirty="0"/>
          </a:p>
          <a:p>
            <a:pPr marL="0" indent="0" algn="ctr"/>
            <a:r>
              <a:rPr lang="en-US" sz="4000" dirty="0">
                <a:solidFill>
                  <a:srgbClr val="002060"/>
                </a:solidFill>
              </a:rPr>
              <a:t>Know that each person will come to a narrow bridge, and the most all-encompassing, essential thing is </a:t>
            </a:r>
            <a:r>
              <a:rPr lang="en-US" sz="4000" b="1" dirty="0">
                <a:solidFill>
                  <a:srgbClr val="002060"/>
                </a:solidFill>
                <a:highlight>
                  <a:srgbClr val="00FFFF"/>
                </a:highlight>
              </a:rPr>
              <a:t>not to make ourselves afraid</a:t>
            </a:r>
          </a:p>
        </p:txBody>
      </p:sp>
    </p:spTree>
    <p:extLst>
      <p:ext uri="{BB962C8B-B14F-4D97-AF65-F5344CB8AC3E}">
        <p14:creationId xmlns:p14="http://schemas.microsoft.com/office/powerpoint/2010/main" val="119373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07F0F-30CB-D59D-038B-54692950E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18" y="418353"/>
            <a:ext cx="8292353" cy="1227567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rgbClr val="1F497D"/>
                </a:solidFill>
              </a:rPr>
              <a:t>The </a:t>
            </a:r>
            <a:r>
              <a:rPr lang="en-US" sz="4400" dirty="0" err="1">
                <a:solidFill>
                  <a:srgbClr val="1F497D"/>
                </a:solidFill>
              </a:rPr>
              <a:t>Ba’al</a:t>
            </a:r>
            <a:r>
              <a:rPr lang="en-US" sz="4400" dirty="0">
                <a:solidFill>
                  <a:srgbClr val="1F497D"/>
                </a:solidFill>
              </a:rPr>
              <a:t> Shem Tov on Facing Unwelcome Challenges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70A64-4E8B-1FB5-7DA3-C01D20730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083" y="1645920"/>
            <a:ext cx="7887833" cy="3873731"/>
          </a:xfrm>
        </p:spPr>
        <p:txBody>
          <a:bodyPr>
            <a:normAutofit fontScale="92500" lnSpcReduction="10000"/>
          </a:bodyPr>
          <a:lstStyle/>
          <a:p>
            <a:pPr marL="0" indent="0" algn="ctr"/>
            <a:r>
              <a:rPr lang="he-IL" sz="4000" b="1" i="0" u="none" strike="noStrike" dirty="0">
                <a:solidFill>
                  <a:srgbClr val="000000"/>
                </a:solidFill>
                <a:effectLst/>
              </a:rPr>
              <a:t>הכנעה הבדלה והמתקה</a:t>
            </a:r>
            <a:endParaRPr lang="en-US" sz="4000" b="1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ctr"/>
            <a:r>
              <a:rPr lang="en-US" sz="4000" i="1" dirty="0" err="1">
                <a:solidFill>
                  <a:srgbClr val="000000"/>
                </a:solidFill>
              </a:rPr>
              <a:t>Hachna’ah</a:t>
            </a:r>
            <a:r>
              <a:rPr lang="en-US" sz="4000" i="1" dirty="0">
                <a:solidFill>
                  <a:srgbClr val="000000"/>
                </a:solidFill>
              </a:rPr>
              <a:t> – Havdalah – </a:t>
            </a:r>
            <a:r>
              <a:rPr lang="en-US" sz="4000" i="1" dirty="0" err="1">
                <a:solidFill>
                  <a:srgbClr val="000000"/>
                </a:solidFill>
              </a:rPr>
              <a:t>Ham’takah</a:t>
            </a:r>
            <a:endParaRPr lang="en-US" sz="4000" i="1" dirty="0">
              <a:solidFill>
                <a:srgbClr val="000000"/>
              </a:solidFill>
            </a:endParaRPr>
          </a:p>
          <a:p>
            <a:pPr marL="0" indent="0" algn="ctr"/>
            <a:endParaRPr lang="en-US" sz="4000" b="1" dirty="0">
              <a:solidFill>
                <a:srgbClr val="000000"/>
              </a:solidFill>
            </a:endParaRPr>
          </a:p>
          <a:p>
            <a:pPr marL="0" indent="0" algn="ctr"/>
            <a:r>
              <a:rPr lang="en-US" sz="4000" b="1" dirty="0">
                <a:solidFill>
                  <a:srgbClr val="000000"/>
                </a:solidFill>
              </a:rPr>
              <a:t>Yielding </a:t>
            </a:r>
          </a:p>
          <a:p>
            <a:pPr marL="0" indent="0" algn="ctr"/>
            <a:r>
              <a:rPr lang="en-US" sz="4000" b="1" i="0" u="none" strike="noStrike" dirty="0">
                <a:solidFill>
                  <a:srgbClr val="000000"/>
                </a:solidFill>
                <a:effectLst/>
              </a:rPr>
              <a:t>Distinguishing</a:t>
            </a:r>
          </a:p>
          <a:p>
            <a:pPr marL="0" indent="0" algn="ctr"/>
            <a:r>
              <a:rPr lang="en-US" sz="4000" b="1" dirty="0">
                <a:solidFill>
                  <a:srgbClr val="000000"/>
                </a:solidFill>
              </a:rPr>
              <a:t>Seeking the good/sweet </a:t>
            </a:r>
          </a:p>
          <a:p>
            <a:pPr marL="0" indent="0" algn="ctr"/>
            <a:r>
              <a:rPr lang="en-US" sz="4000" b="1" dirty="0">
                <a:solidFill>
                  <a:srgbClr val="000000"/>
                </a:solidFill>
              </a:rPr>
              <a:t>(not denying the challenge!)</a:t>
            </a:r>
            <a:endParaRPr lang="he-IL" sz="4000" b="1" i="0" u="none" strike="noStrike" dirty="0">
              <a:solidFill>
                <a:srgbClr val="000000"/>
              </a:solidFill>
              <a:effectLst/>
            </a:endParaRP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6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745A-887F-AF07-C76C-83317847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18" y="418353"/>
            <a:ext cx="8292353" cy="818776"/>
          </a:xfrm>
        </p:spPr>
        <p:txBody>
          <a:bodyPr>
            <a:normAutofit/>
          </a:bodyPr>
          <a:lstStyle/>
          <a:p>
            <a:pPr algn="ctr">
              <a:buClr>
                <a:srgbClr val="1F497D"/>
              </a:buClr>
              <a:buSzPts val="4600"/>
            </a:pPr>
            <a:r>
              <a:rPr lang="en-US" sz="4000" dirty="0">
                <a:solidFill>
                  <a:srgbClr val="1F497D"/>
                </a:solidFill>
              </a:rPr>
              <a:t>Victor Frankl on Resilience: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39FAB-12EA-41FF-D1B0-39D5E9D3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2104" y="1581673"/>
            <a:ext cx="7516766" cy="4152153"/>
          </a:xfrm>
        </p:spPr>
        <p:txBody>
          <a:bodyPr>
            <a:normAutofit/>
          </a:bodyPr>
          <a:lstStyle/>
          <a:p>
            <a:pPr algn="ctr"/>
            <a:r>
              <a:rPr lang="en-US" sz="4000" b="0" i="0" u="none" strike="noStrike" dirty="0">
                <a:solidFill>
                  <a:srgbClr val="101010"/>
                </a:solidFill>
                <a:effectLst/>
              </a:rPr>
              <a:t>Between stimulus and response there is a space. In that space is our power to choose our response. In our response lies our growth and our freedom.</a:t>
            </a:r>
          </a:p>
          <a:p>
            <a:pPr algn="ctr"/>
            <a:endParaRPr lang="en-US" sz="4000" b="0" i="0" u="none" strike="noStrike" dirty="0">
              <a:solidFill>
                <a:srgbClr val="101010"/>
              </a:solidFill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4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457200" y="551481"/>
            <a:ext cx="8229600" cy="83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/>
            <a:r>
              <a:rPr lang="en-US" sz="4000" dirty="0">
                <a:solidFill>
                  <a:srgbClr val="1F497D"/>
                </a:solidFill>
              </a:rPr>
              <a:t>Importance of Self-Care</a:t>
            </a:r>
            <a:endParaRPr sz="4000" dirty="0">
              <a:solidFill>
                <a:srgbClr val="1F497D"/>
              </a:solidFill>
            </a:endParaRPr>
          </a:p>
        </p:txBody>
      </p:sp>
      <p:sp>
        <p:nvSpPr>
          <p:cNvPr id="149" name="Google Shape;149;p8"/>
          <p:cNvSpPr txBox="1"/>
          <p:nvPr/>
        </p:nvSpPr>
        <p:spPr>
          <a:xfrm>
            <a:off x="906332" y="2033195"/>
            <a:ext cx="7331336" cy="427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b="1" dirty="0"/>
              <a:t>Attend to basic self-care: 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endParaRPr lang="en-US" sz="2600" b="1" dirty="0"/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i="1" dirty="0"/>
              <a:t>Balancing work, play, and rest. 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i="1" dirty="0"/>
              <a:t>Adequate diet and exercise are essential. 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endParaRPr lang="en-US" sz="2600" b="1" dirty="0"/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b="1" dirty="0"/>
              <a:t>Restoring meaning and hope is essential.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i="1" dirty="0"/>
              <a:t>Each individual must find ways to reconnect with whatever in life is meaningful and gives purpose for that person. 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endParaRPr lang="en-US" sz="2600" dirty="0"/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5501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457200" y="551481"/>
            <a:ext cx="8229600" cy="83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/>
            <a:r>
              <a:rPr lang="en-US" sz="4000" dirty="0">
                <a:solidFill>
                  <a:srgbClr val="1F497D"/>
                </a:solidFill>
              </a:rPr>
              <a:t>Importance of Self-Care</a:t>
            </a:r>
            <a:endParaRPr sz="4000" dirty="0">
              <a:solidFill>
                <a:srgbClr val="1F497D"/>
              </a:solidFill>
            </a:endParaRPr>
          </a:p>
        </p:txBody>
      </p:sp>
      <p:sp>
        <p:nvSpPr>
          <p:cNvPr id="149" name="Google Shape;149;p8"/>
          <p:cNvSpPr txBox="1"/>
          <p:nvPr/>
        </p:nvSpPr>
        <p:spPr>
          <a:xfrm>
            <a:off x="906332" y="1613647"/>
            <a:ext cx="7331336" cy="427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r>
              <a:rPr lang="en-US" sz="2600" dirty="0"/>
              <a:t>What are you doing to care for yourselves?</a:t>
            </a:r>
          </a:p>
          <a:p>
            <a:pPr marL="201168" indent="-201168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defRPr sz="2464"/>
            </a:pPr>
            <a:endParaRPr lang="en-US" sz="2600" dirty="0"/>
          </a:p>
          <a:p>
            <a:pPr marL="457200" indent="-457200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2464"/>
            </a:pPr>
            <a:r>
              <a:rPr lang="en-US" sz="2600" dirty="0"/>
              <a:t>Professionals working with traumatized populations are profoundly affected by the experience</a:t>
            </a:r>
          </a:p>
          <a:p>
            <a:pPr marL="457200" indent="-457200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2464"/>
            </a:pPr>
            <a:r>
              <a:rPr lang="en-US" sz="2600" dirty="0"/>
              <a:t>Self-care strategies are essential for professionals in trauma-informed care settings</a:t>
            </a:r>
          </a:p>
          <a:p>
            <a:pPr marL="457200" indent="-457200" defTabSz="804672">
              <a:lnSpc>
                <a:spcPts val="2700"/>
              </a:lnSpc>
              <a:spcBef>
                <a:spcPts val="5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2464"/>
            </a:pPr>
            <a:r>
              <a:rPr lang="en-US" sz="2600" dirty="0"/>
              <a:t>Everyone should identify and prioritize self-care strategies that work best for them! </a:t>
            </a:r>
          </a:p>
        </p:txBody>
      </p:sp>
    </p:spTree>
    <p:extLst>
      <p:ext uri="{BB962C8B-B14F-4D97-AF65-F5344CB8AC3E}">
        <p14:creationId xmlns:p14="http://schemas.microsoft.com/office/powerpoint/2010/main" val="522786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15CA-2D5F-6820-7327-314C24C3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Teshu</a:t>
            </a:r>
            <a:r>
              <a:rPr lang="en-US" i="1" u="sng" dirty="0"/>
              <a:t>vah</a:t>
            </a:r>
            <a:r>
              <a:rPr lang="en-US" i="1" dirty="0"/>
              <a:t> – </a:t>
            </a:r>
            <a:r>
              <a:rPr lang="en-US" dirty="0"/>
              <a:t>Faith in our infinite potential for Repentance, Forgiveness, Growth</a:t>
            </a:r>
            <a:endParaRPr lang="en-US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102E5-FAD9-3E39-12F0-A5A75560D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4750" y="2127921"/>
            <a:ext cx="4719090" cy="291801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Economic Growth Is Still Our Best Hope | City Journal">
            <a:extLst>
              <a:ext uri="{FF2B5EF4-FFF2-40B4-BE49-F238E27FC236}">
                <a16:creationId xmlns:a16="http://schemas.microsoft.com/office/drawing/2014/main" id="{0191AE9A-F048-C314-31AB-AD82906D4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54" y="1728627"/>
            <a:ext cx="6801492" cy="340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60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spcFirstLastPara="1" wrap="square" lIns="91425" tIns="91425" rIns="91425" bIns="91425" anchor="t" anchorCtr="0">
        <a:spAutoFit/>
      </a:bodyPr>
      <a:lstStyle>
        <a:defPPr marL="0" indent="0" algn="l" rtl="0">
          <a:spcBef>
            <a:spcPts val="0"/>
          </a:spcBef>
          <a:spcAft>
            <a:spcPts val="0"/>
          </a:spcAft>
          <a:buNone/>
          <a:defRPr sz="1700" dirty="0">
            <a:solidFill>
              <a:schemeClr val="dk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16168</TotalTime>
  <Words>529</Words>
  <Application>Microsoft Office PowerPoint</Application>
  <PresentationFormat>On-screen Show (4:3)</PresentationFormat>
  <Paragraphs>70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Grounding in Arvit – Evening Prayer Themes</vt:lpstr>
      <vt:lpstr>Eilu D’varim: Core Mitzvot, Limitless Value</vt:lpstr>
      <vt:lpstr>Nachman’s Narrow Bridge </vt:lpstr>
      <vt:lpstr>The Ba’al Shem Tov on Facing Unwelcome Challenges</vt:lpstr>
      <vt:lpstr>Victor Frankl on Resilience:</vt:lpstr>
      <vt:lpstr>Importance of Self-Care</vt:lpstr>
      <vt:lpstr>Importance of Self-Care</vt:lpstr>
      <vt:lpstr>Teshuvah – Faith in our infinite potential for Repentance, Forgiveness, Growth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DONOHUE</dc:creator>
  <cp:lastModifiedBy>rachel.hersh@adatshalom.net</cp:lastModifiedBy>
  <cp:revision>34</cp:revision>
  <dcterms:created xsi:type="dcterms:W3CDTF">2022-12-08T17:27:15Z</dcterms:created>
  <dcterms:modified xsi:type="dcterms:W3CDTF">2025-02-03T00:00:10Z</dcterms:modified>
</cp:coreProperties>
</file>