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Proxima Nova"/>
      <p:regular r:id="rId28"/>
      <p:bold r:id="rId29"/>
      <p:italic r:id="rId30"/>
      <p:boldItalic r:id="rId31"/>
    </p:embeddedFont>
    <p:embeddedFont>
      <p:font typeface="Montserrat"/>
      <p:regular r:id="rId32"/>
      <p:bold r:id="rId33"/>
      <p:italic r:id="rId34"/>
      <p:boldItalic r:id="rId35"/>
    </p:embeddedFont>
    <p:embeddedFont>
      <p:font typeface="Merriweather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24">
          <p15:clr>
            <a:srgbClr val="A4A3A4"/>
          </p15:clr>
        </p15:guide>
        <p15:guide id="2">
          <p15:clr>
            <a:srgbClr val="A4A3A4"/>
          </p15:clr>
        </p15:guide>
        <p15:guide id="3" orient="horz" pos="461">
          <p15:clr>
            <a:srgbClr val="9AA0A6"/>
          </p15:clr>
        </p15:guide>
        <p15:guide id="4" orient="horz" pos="106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24" orient="horz"/>
        <p:guide/>
        <p:guide pos="461" orient="horz"/>
        <p:guide pos="106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ProximaNova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roximaNov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roximaNova-boldItalic.fntdata"/><Relationship Id="rId30" Type="http://schemas.openxmlformats.org/officeDocument/2006/relationships/font" Target="fonts/ProximaNova-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-bold.fntdata"/><Relationship Id="rId10" Type="http://schemas.openxmlformats.org/officeDocument/2006/relationships/slide" Target="slides/slide5.xml"/><Relationship Id="rId32" Type="http://schemas.openxmlformats.org/officeDocument/2006/relationships/font" Target="fonts/Montserrat-regular.fntdata"/><Relationship Id="rId13" Type="http://schemas.openxmlformats.org/officeDocument/2006/relationships/slide" Target="slides/slide8.xml"/><Relationship Id="rId35" Type="http://schemas.openxmlformats.org/officeDocument/2006/relationships/font" Target="fonts/Montserrat-bold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-italic.fntdata"/><Relationship Id="rId15" Type="http://schemas.openxmlformats.org/officeDocument/2006/relationships/slide" Target="slides/slide10.xml"/><Relationship Id="rId37" Type="http://schemas.openxmlformats.org/officeDocument/2006/relationships/font" Target="fonts/Merriweather-bold.fntdata"/><Relationship Id="rId14" Type="http://schemas.openxmlformats.org/officeDocument/2006/relationships/slide" Target="slides/slide9.xml"/><Relationship Id="rId36" Type="http://schemas.openxmlformats.org/officeDocument/2006/relationships/font" Target="fonts/Merriweather-regular.fntdata"/><Relationship Id="rId17" Type="http://schemas.openxmlformats.org/officeDocument/2006/relationships/slide" Target="slides/slide12.xml"/><Relationship Id="rId39" Type="http://schemas.openxmlformats.org/officeDocument/2006/relationships/font" Target="fonts/Merriweather-boldItalic.fntdata"/><Relationship Id="rId16" Type="http://schemas.openxmlformats.org/officeDocument/2006/relationships/slide" Target="slides/slide11.xml"/><Relationship Id="rId38" Type="http://schemas.openxmlformats.org/officeDocument/2006/relationships/font" Target="fonts/Merriweather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9dcd574b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9dcd574b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398bd498cc_1_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398bd498cc_1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41f5167561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41f5167561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“Trauma is anything the body perceives as too much, </a:t>
            </a:r>
            <a:b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too fast, too soon.” </a:t>
            </a:r>
            <a:r>
              <a:rPr lang="en" sz="1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—Resmaa Menakem</a:t>
            </a:r>
            <a:endParaRPr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7809c18fd9_0_9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7809c18fd9_0_9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7809c18fd9_0_10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7809c18fd9_0_10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4099c792d2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4099c792d2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41f5167561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41f5167561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398bd498cc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398bd498cc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1da447f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31da447f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1f5167561_4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41f5167561_4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41f5167561_4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41f5167561_4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31c1e935b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31c1e935b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31c1e935bc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31c1e935bc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7809c18fd9_0_7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7809c18fd9_0_7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6bf9977db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6bf9977db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4099c792d2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4099c792d2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4099c792d2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4099c792d2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398bd498cc_1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398bd498cc_1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 of Gabor?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398bd498cc_1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398bd498cc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 of Gabor?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31c1e935bc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31c1e935bc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398bd498cc_1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398bd498cc_1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 of Gabor?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398bd498cc_1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398bd498cc_1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 of Gabor?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FF9900"/>
            </a:gs>
            <a:gs pos="50000">
              <a:srgbClr val="FFD503"/>
            </a:gs>
            <a:gs pos="100000">
              <a:srgbClr val="FFF2CC"/>
            </a:gs>
          </a:gsLst>
          <a:lin ang="16200038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tirzahfirestone.com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1888" y="3211825"/>
            <a:ext cx="3180225" cy="137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title"/>
          </p:nvPr>
        </p:nvSpPr>
        <p:spPr>
          <a:xfrm>
            <a:off x="581550" y="1399575"/>
            <a:ext cx="798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/>
              <a:t>Understanding Trauma and Providing Comfort </a:t>
            </a:r>
            <a:br>
              <a:rPr b="1" i="1" lang="en" sz="2100"/>
            </a:br>
            <a:br>
              <a:rPr b="1" i="1" lang="en" sz="2100"/>
            </a:br>
            <a:r>
              <a:rPr b="1" i="1" lang="en" sz="2100"/>
              <a:t>Virtual Event with the National Bikur Cholim Conference</a:t>
            </a:r>
            <a:endParaRPr b="1" i="1" sz="2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February 24, 2025</a:t>
            </a:r>
            <a:endParaRPr b="1" sz="21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7000" y="193213"/>
            <a:ext cx="3810000" cy="1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2"/>
          <p:cNvPicPr preferRelativeResize="0"/>
          <p:nvPr/>
        </p:nvPicPr>
        <p:blipFill>
          <a:blip r:embed="rId3">
            <a:alphaModFix amt="61000"/>
          </a:blip>
          <a:stretch>
            <a:fillRect/>
          </a:stretch>
        </p:blipFill>
        <p:spPr>
          <a:xfrm>
            <a:off x="-219175" y="-138612"/>
            <a:ext cx="9582374" cy="661782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 txBox="1"/>
          <p:nvPr/>
        </p:nvSpPr>
        <p:spPr>
          <a:xfrm>
            <a:off x="564675" y="980950"/>
            <a:ext cx="7687800" cy="25176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D503"/>
              </a:gs>
              <a:gs pos="100000">
                <a:srgbClr val="FFF2CC"/>
              </a:gs>
            </a:gsLst>
            <a:lin ang="1619866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“Something deep in the psyche shifts when we know we are not alone. Without human eyes and ears to share in our reality, our suffering can become meaningless and unbearable.”</a:t>
            </a:r>
            <a:endParaRPr sz="23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—from </a:t>
            </a:r>
            <a:r>
              <a:rPr i="1" lang="en" sz="2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Wounds into Wisdom</a:t>
            </a:r>
            <a:r>
              <a:rPr lang="en" sz="2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Tirzah Firestone  </a:t>
            </a:r>
            <a:endParaRPr sz="21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Trauma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000"/>
              <a:t>Greek for “wound”</a:t>
            </a:r>
            <a:endParaRPr i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/>
              <a:t>Trauma is the residue of any deeply distressing life experience that overwhelms our coping capacities.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363150" y="1921700"/>
            <a:ext cx="8417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“</a:t>
            </a:r>
            <a:r>
              <a:rPr b="1" i="1" lang="en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Trauma</a:t>
            </a:r>
            <a:r>
              <a:rPr i="1" lang="en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i="1" lang="en" sz="2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is anything the body perceives as too much, too fast, too soon.</a:t>
            </a:r>
            <a:r>
              <a:rPr i="1" lang="en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”  </a:t>
            </a:r>
            <a:endParaRPr b="1" sz="2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3200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—Resmaa Menakem</a:t>
            </a:r>
            <a:endParaRPr sz="20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Intergenerational Trauma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The unhealed residue of extreme life experiences that is transferred to future generations.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523350" y="1826175"/>
            <a:ext cx="8097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“</a:t>
            </a:r>
            <a:r>
              <a:rPr i="1" lang="en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 am a Jew, and there are scenes of the Holocaust </a:t>
            </a:r>
            <a:br>
              <a:rPr i="1" lang="en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i="1" lang="en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that are indelibly etched in my mind, </a:t>
            </a:r>
            <a:br>
              <a:rPr i="1" lang="en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i="1" lang="en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even though I was not alive at the time.”</a:t>
            </a:r>
            <a:r>
              <a:rPr b="1" i="1" lang="en" sz="2400">
                <a:solidFill>
                  <a:srgbClr val="000000"/>
                </a:solidFill>
              </a:rPr>
              <a:t> </a:t>
            </a:r>
            <a:endParaRPr b="1" i="1" sz="2400">
              <a:solidFill>
                <a:srgbClr val="000000"/>
              </a:solidFill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—Chemi Shalev 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Collective Trauma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An event or series of events that shatters the experience of safety for a group or groups of people.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523350" y="1826175"/>
            <a:ext cx="8097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“</a:t>
            </a:r>
            <a:r>
              <a:rPr i="1" lang="en" sz="2400">
                <a:solidFill>
                  <a:srgbClr val="222222"/>
                </a:solidFill>
                <a:latin typeface="Merriweather"/>
                <a:ea typeface="Merriweather"/>
                <a:cs typeface="Merriweather"/>
                <a:sym typeface="Merriweather"/>
              </a:rPr>
              <a:t>Collective trauma is… a shared experience that alter(s) the narrative and psyche of a group </a:t>
            </a:r>
            <a:br>
              <a:rPr i="1" lang="en" sz="2400">
                <a:solidFill>
                  <a:srgbClr val="222222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i="1" lang="en" sz="2400">
                <a:solidFill>
                  <a:srgbClr val="222222"/>
                </a:solidFill>
                <a:latin typeface="Merriweather"/>
                <a:ea typeface="Merriweather"/>
                <a:cs typeface="Merriweather"/>
                <a:sym typeface="Merriweather"/>
              </a:rPr>
              <a:t>or community.”</a:t>
            </a:r>
            <a:endParaRPr i="1" sz="2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—Leia Saltzman 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title"/>
          </p:nvPr>
        </p:nvSpPr>
        <p:spPr>
          <a:xfrm>
            <a:off x="681125" y="286225"/>
            <a:ext cx="7250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The 4 Hallmarks of Trauma</a:t>
            </a:r>
            <a:endParaRPr b="1"/>
          </a:p>
        </p:txBody>
      </p:sp>
      <p:sp>
        <p:nvSpPr>
          <p:cNvPr id="140" name="Google Shape;140;p26"/>
          <p:cNvSpPr txBox="1"/>
          <p:nvPr>
            <p:ph type="title"/>
          </p:nvPr>
        </p:nvSpPr>
        <p:spPr>
          <a:xfrm>
            <a:off x="628050" y="1088400"/>
            <a:ext cx="6456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/>
              <a:t>Dissociation (psychic numbing)</a:t>
            </a:r>
            <a:endParaRPr/>
          </a:p>
        </p:txBody>
      </p:sp>
      <p:sp>
        <p:nvSpPr>
          <p:cNvPr id="141" name="Google Shape;141;p26"/>
          <p:cNvSpPr txBox="1"/>
          <p:nvPr>
            <p:ph type="title"/>
          </p:nvPr>
        </p:nvSpPr>
        <p:spPr>
          <a:xfrm>
            <a:off x="550325" y="1686900"/>
            <a:ext cx="751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  Hyper-Arousal (hyper-reactivity) </a:t>
            </a:r>
            <a:endParaRPr/>
          </a:p>
        </p:txBody>
      </p:sp>
      <p:sp>
        <p:nvSpPr>
          <p:cNvPr id="142" name="Google Shape;142;p26"/>
          <p:cNvSpPr txBox="1"/>
          <p:nvPr>
            <p:ph type="title"/>
          </p:nvPr>
        </p:nvSpPr>
        <p:spPr>
          <a:xfrm>
            <a:off x="550325" y="2285400"/>
            <a:ext cx="6456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  </a:t>
            </a:r>
            <a:r>
              <a:rPr lang="en"/>
              <a:t>Isolation (feelings of shame)</a:t>
            </a:r>
            <a:r>
              <a:rPr lang="en"/>
              <a:t> </a:t>
            </a:r>
            <a:endParaRPr/>
          </a:p>
        </p:txBody>
      </p:sp>
      <p:sp>
        <p:nvSpPr>
          <p:cNvPr id="143" name="Google Shape;143;p26"/>
          <p:cNvSpPr txBox="1"/>
          <p:nvPr>
            <p:ph type="title"/>
          </p:nvPr>
        </p:nvSpPr>
        <p:spPr>
          <a:xfrm>
            <a:off x="550325" y="2883900"/>
            <a:ext cx="859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  The Tendency to Repeat or Reenact Injuries on ourself or others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7"/>
          <p:cNvPicPr preferRelativeResize="0"/>
          <p:nvPr/>
        </p:nvPicPr>
        <p:blipFill>
          <a:blip r:embed="rId3">
            <a:alphaModFix amt="61000"/>
          </a:blip>
          <a:stretch>
            <a:fillRect/>
          </a:stretch>
        </p:blipFill>
        <p:spPr>
          <a:xfrm>
            <a:off x="-219188" y="-209562"/>
            <a:ext cx="9582374" cy="661782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7"/>
          <p:cNvSpPr txBox="1"/>
          <p:nvPr/>
        </p:nvSpPr>
        <p:spPr>
          <a:xfrm>
            <a:off x="1093475" y="793950"/>
            <a:ext cx="6990000" cy="24462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D503"/>
              </a:gs>
              <a:gs pos="100000">
                <a:srgbClr val="FFF2CC"/>
              </a:gs>
            </a:gsLst>
            <a:lin ang="1619866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-Which of these trauma residues are familiar to you from your family of origin?</a:t>
            </a:r>
            <a:endParaRPr sz="2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-Are any of them currently active? </a:t>
            </a:r>
            <a:endParaRPr sz="2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-Have you noticed them showing up in those in your care? </a:t>
            </a:r>
            <a:endParaRPr sz="2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8"/>
          <p:cNvPicPr preferRelativeResize="0"/>
          <p:nvPr/>
        </p:nvPicPr>
        <p:blipFill>
          <a:blip r:embed="rId3">
            <a:alphaModFix amt="61000"/>
          </a:blip>
          <a:stretch>
            <a:fillRect/>
          </a:stretch>
        </p:blipFill>
        <p:spPr>
          <a:xfrm>
            <a:off x="-219188" y="-209562"/>
            <a:ext cx="9582374" cy="661782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8"/>
          <p:cNvSpPr txBox="1"/>
          <p:nvPr/>
        </p:nvSpPr>
        <p:spPr>
          <a:xfrm>
            <a:off x="1311300" y="1392150"/>
            <a:ext cx="6466200" cy="20331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D503"/>
              </a:gs>
              <a:gs pos="100000">
                <a:srgbClr val="FFF2CC"/>
              </a:gs>
            </a:gsLst>
            <a:lin ang="1619866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How do you stay within your own Window of Tolerance, so you can remain grounded in your work </a:t>
            </a:r>
            <a:endParaRPr sz="2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with others?</a:t>
            </a:r>
            <a:endParaRPr sz="2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90925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/>
        </p:nvSpPr>
        <p:spPr>
          <a:xfrm>
            <a:off x="0" y="2263950"/>
            <a:ext cx="3742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Waterfall Breathing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66" name="Google Shape;166;p30"/>
          <p:cNvPicPr preferRelativeResize="0"/>
          <p:nvPr/>
        </p:nvPicPr>
        <p:blipFill rotWithShape="1">
          <a:blip r:embed="rId3">
            <a:alphaModFix/>
          </a:blip>
          <a:srcRect b="0" l="0" r="12064" t="0"/>
          <a:stretch/>
        </p:blipFill>
        <p:spPr>
          <a:xfrm>
            <a:off x="3742500" y="0"/>
            <a:ext cx="677657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1"/>
          <p:cNvPicPr preferRelativeResize="0"/>
          <p:nvPr/>
        </p:nvPicPr>
        <p:blipFill rotWithShape="1">
          <a:blip r:embed="rId3">
            <a:alphaModFix/>
          </a:blip>
          <a:srcRect b="10714" l="0" r="0" t="0"/>
          <a:stretch/>
        </p:blipFill>
        <p:spPr>
          <a:xfrm>
            <a:off x="1573675" y="-105225"/>
            <a:ext cx="6167976" cy="550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925" y="147238"/>
            <a:ext cx="2077175" cy="282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0101" y="1075800"/>
            <a:ext cx="3063850" cy="220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5150" y="147250"/>
            <a:ext cx="1999037" cy="294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1598200" y="2881250"/>
            <a:ext cx="5934000" cy="36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“The past is never dead. </a:t>
            </a:r>
            <a:br>
              <a:rPr b="1" lang="en" sz="2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b="1" lang="en" sz="2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It’s not even past.”</a:t>
            </a:r>
            <a:endParaRPr b="1" sz="2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—William Faulkner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D2E9"/>
            </a:gs>
            <a:gs pos="100000">
              <a:srgbClr val="045962"/>
            </a:gs>
          </a:gsLst>
          <a:lin ang="5400012" scaled="0"/>
        </a:gra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/>
          <p:nvPr>
            <p:ph type="title"/>
          </p:nvPr>
        </p:nvSpPr>
        <p:spPr>
          <a:xfrm>
            <a:off x="258875" y="1267400"/>
            <a:ext cx="4091100" cy="21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1"/>
                </a:solidFill>
              </a:rPr>
              <a:t>Connecting to the loving and wise legacies of our </a:t>
            </a:r>
            <a:r>
              <a:rPr b="1" lang="en" sz="3300">
                <a:solidFill>
                  <a:schemeClr val="lt1"/>
                </a:solidFill>
              </a:rPr>
              <a:t>ancestors</a:t>
            </a:r>
            <a:r>
              <a:rPr b="1" lang="en" sz="3300">
                <a:solidFill>
                  <a:schemeClr val="lt1"/>
                </a:solidFill>
              </a:rPr>
              <a:t> </a:t>
            </a:r>
            <a:r>
              <a:rPr b="1" lang="en" sz="3300">
                <a:solidFill>
                  <a:schemeClr val="lt1"/>
                </a:solidFill>
              </a:rPr>
              <a:t>  </a:t>
            </a:r>
            <a:endParaRPr b="1" sz="3300">
              <a:solidFill>
                <a:schemeClr val="lt1"/>
              </a:solidFill>
            </a:endParaRPr>
          </a:p>
        </p:txBody>
      </p:sp>
      <p:pic>
        <p:nvPicPr>
          <p:cNvPr id="177" name="Google Shape;17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381744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-2179849"/>
            <a:ext cx="9144003" cy="738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/>
          <p:nvPr>
            <p:ph type="title"/>
          </p:nvPr>
        </p:nvSpPr>
        <p:spPr>
          <a:xfrm>
            <a:off x="1853025" y="3028475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674EA7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www.tirzahfirestone.com</a:t>
            </a:r>
            <a:endParaRPr i="1" sz="2400">
              <a:solidFill>
                <a:srgbClr val="674EA7"/>
              </a:solidFill>
            </a:endParaRPr>
          </a:p>
        </p:txBody>
      </p:sp>
      <p:pic>
        <p:nvPicPr>
          <p:cNvPr id="188" name="Google Shape;18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1450" y="1104900"/>
            <a:ext cx="386715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2766" y="448350"/>
            <a:ext cx="2830508" cy="424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72425" y="1254075"/>
            <a:ext cx="4734000" cy="8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/>
              <a:t>Our</a:t>
            </a:r>
            <a:r>
              <a:rPr b="1" lang="en" sz="2600"/>
              <a:t> lives are the current  blossom on a </a:t>
            </a:r>
            <a:endParaRPr b="1" sz="2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/>
              <a:t>family tree that is thousands of years old</a:t>
            </a:r>
            <a:r>
              <a:rPr lang="en" sz="2600"/>
              <a:t> </a:t>
            </a:r>
            <a:endParaRPr sz="260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6523" y="-822525"/>
            <a:ext cx="5100300" cy="6696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165950" y="835175"/>
            <a:ext cx="2430300" cy="10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Those </a:t>
            </a:r>
            <a:r>
              <a:rPr lang="en" sz="2600"/>
              <a:t>whom</a:t>
            </a:r>
            <a:r>
              <a:rPr lang="en" sz="2600"/>
              <a:t> we tend carry within them generations of history, the wisdom and the traumas of their people</a:t>
            </a:r>
            <a:r>
              <a:rPr lang="en"/>
              <a:t> 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7825" y="0"/>
            <a:ext cx="7533050" cy="52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171850" y="147300"/>
            <a:ext cx="8461800" cy="6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Interoception</a:t>
            </a:r>
            <a:endParaRPr b="1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300"/>
              <a:t>Inner focus and awareness of our subtle physical sensations; Mindful self-attunement</a:t>
            </a:r>
            <a:endParaRPr b="1" i="1"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605250" y="1475575"/>
            <a:ext cx="7933500" cy="41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rgbClr val="212529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50">
              <a:solidFill>
                <a:srgbClr val="21252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225" y="1531875"/>
            <a:ext cx="5118475" cy="342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437500" y="319250"/>
            <a:ext cx="8196300" cy="6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Attunement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300"/>
              <a:t>Kinesthetic and emotional sensing of another being</a:t>
            </a:r>
            <a:endParaRPr i="1"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2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0925" y="1355150"/>
            <a:ext cx="5675576" cy="378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171850" y="147300"/>
            <a:ext cx="8461800" cy="6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/>
              <a:t>Minding</a:t>
            </a:r>
            <a:r>
              <a:rPr b="1" lang="en" sz="2600"/>
              <a:t> the “Window of Tolerance”</a:t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300"/>
              <a:t>The zone of arousal within which we can comfortably grow.</a:t>
            </a:r>
            <a:endParaRPr b="1" i="1"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605250" y="1475575"/>
            <a:ext cx="7933500" cy="41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rgbClr val="212529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50">
              <a:solidFill>
                <a:srgbClr val="21252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9812" y="1300075"/>
            <a:ext cx="6364375" cy="3470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171850" y="147300"/>
            <a:ext cx="8461800" cy="6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Witnessing</a:t>
            </a:r>
            <a:endParaRPr b="1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300"/>
              <a:t>Being fully present with another human being without judgment or agenda, taking in their lived </a:t>
            </a:r>
            <a:r>
              <a:rPr i="1" lang="en" sz="2300"/>
              <a:t>experience</a:t>
            </a:r>
            <a:r>
              <a:rPr i="1" lang="en" sz="2300"/>
              <a:t>  </a:t>
            </a:r>
            <a:endParaRPr b="1" i="1"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605250" y="1475575"/>
            <a:ext cx="7933500" cy="41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rgbClr val="212529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50">
              <a:solidFill>
                <a:srgbClr val="21252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5450" y="1429375"/>
            <a:ext cx="6995298" cy="34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228125" y="148025"/>
            <a:ext cx="8461800" cy="6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/>
              <a:t>The Healing Power of </a:t>
            </a:r>
            <a:r>
              <a:rPr b="1" lang="en" sz="2600"/>
              <a:t>Witnessing</a:t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600"/>
              <a:t>“Being witnessed allowed me to survive.” </a:t>
            </a:r>
            <a:endParaRPr i="1" sz="2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i="1" sz="2300"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605250" y="1475575"/>
            <a:ext cx="7933500" cy="41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rgbClr val="212529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50">
              <a:solidFill>
                <a:srgbClr val="21252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6741" y="1125875"/>
            <a:ext cx="2830508" cy="424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