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90" r:id="rId3"/>
    <p:sldId id="280" r:id="rId4"/>
    <p:sldId id="291" r:id="rId5"/>
    <p:sldId id="292" r:id="rId6"/>
    <p:sldId id="293" r:id="rId7"/>
    <p:sldId id="281" r:id="rId8"/>
    <p:sldId id="282" r:id="rId9"/>
    <p:sldId id="262" r:id="rId10"/>
    <p:sldId id="279" r:id="rId11"/>
    <p:sldId id="261" r:id="rId12"/>
    <p:sldId id="259" r:id="rId13"/>
    <p:sldId id="277" r:id="rId14"/>
    <p:sldId id="286" r:id="rId15"/>
    <p:sldId id="278" r:id="rId16"/>
    <p:sldId id="264" r:id="rId17"/>
    <p:sldId id="265" r:id="rId18"/>
    <p:sldId id="289" r:id="rId19"/>
    <p:sldId id="283" r:id="rId20"/>
    <p:sldId id="284" r:id="rId21"/>
    <p:sldId id="287" r:id="rId22"/>
    <p:sldId id="288" r:id="rId23"/>
    <p:sldId id="272" r:id="rId24"/>
    <p:sldId id="267" r:id="rId25"/>
    <p:sldId id="269" r:id="rId26"/>
    <p:sldId id="260" r:id="rId27"/>
    <p:sldId id="274" r:id="rId28"/>
    <p:sldId id="294" r:id="rId29"/>
    <p:sldId id="263" r:id="rId30"/>
    <p:sldId id="295" r:id="rId31"/>
    <p:sldId id="271" r:id="rId32"/>
    <p:sldId id="296" r:id="rId33"/>
    <p:sldId id="285" r:id="rId34"/>
    <p:sldId id="273" r:id="rId35"/>
    <p:sldId id="258" r:id="rId36"/>
    <p:sldId id="25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10" autoAdjust="0"/>
    <p:restoredTop sz="94601"/>
  </p:normalViewPr>
  <p:slideViewPr>
    <p:cSldViewPr snapToGrid="0">
      <p:cViewPr varScale="1">
        <p:scale>
          <a:sx n="95" d="100"/>
          <a:sy n="95" d="100"/>
        </p:scale>
        <p:origin x="184"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8587C-5B6A-EA49-B50B-9ACEACACFC02}" type="datetimeFigureOut">
              <a:rPr lang="en-US" smtClean="0"/>
              <a:t>1/17/21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DB5D4-603E-1C41-B0DA-BE7B3AD66574}" type="slidenum">
              <a:rPr lang="en-US" smtClean="0"/>
              <a:t>‹#›</a:t>
            </a:fld>
            <a:endParaRPr lang="en-US"/>
          </a:p>
        </p:txBody>
      </p:sp>
    </p:spTree>
    <p:extLst>
      <p:ext uri="{BB962C8B-B14F-4D97-AF65-F5344CB8AC3E}">
        <p14:creationId xmlns:p14="http://schemas.microsoft.com/office/powerpoint/2010/main" val="1839523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73ADB5D4-603E-1C41-B0DA-BE7B3AD66574}" type="slidenum">
              <a:rPr lang="en-US" smtClean="0"/>
              <a:t>2</a:t>
            </a:fld>
            <a:endParaRPr lang="en-US"/>
          </a:p>
        </p:txBody>
      </p:sp>
    </p:spTree>
    <p:extLst>
      <p:ext uri="{BB962C8B-B14F-4D97-AF65-F5344CB8AC3E}">
        <p14:creationId xmlns:p14="http://schemas.microsoft.com/office/powerpoint/2010/main" val="3279212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 How are you taking care of yourself---put in chat</a:t>
            </a:r>
          </a:p>
        </p:txBody>
      </p:sp>
      <p:sp>
        <p:nvSpPr>
          <p:cNvPr id="4" name="Slide Number Placeholder 3"/>
          <p:cNvSpPr>
            <a:spLocks noGrp="1"/>
          </p:cNvSpPr>
          <p:nvPr>
            <p:ph type="sldNum" sz="quarter" idx="5"/>
          </p:nvPr>
        </p:nvSpPr>
        <p:spPr/>
        <p:txBody>
          <a:bodyPr/>
          <a:lstStyle/>
          <a:p>
            <a:fld id="{A8CD7529-08CC-4945-BBB2-205B88FC4E6A}" type="slidenum">
              <a:rPr lang="en-US" smtClean="0"/>
              <a:t>13</a:t>
            </a:fld>
            <a:endParaRPr lang="en-US"/>
          </a:p>
        </p:txBody>
      </p:sp>
    </p:spTree>
    <p:extLst>
      <p:ext uri="{BB962C8B-B14F-4D97-AF65-F5344CB8AC3E}">
        <p14:creationId xmlns:p14="http://schemas.microsoft.com/office/powerpoint/2010/main" val="1140586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73ADB5D4-603E-1C41-B0DA-BE7B3AD66574}" type="slidenum">
              <a:rPr lang="en-US" smtClean="0"/>
              <a:t>14</a:t>
            </a:fld>
            <a:endParaRPr lang="en-US"/>
          </a:p>
        </p:txBody>
      </p:sp>
    </p:spTree>
    <p:extLst>
      <p:ext uri="{BB962C8B-B14F-4D97-AF65-F5344CB8AC3E}">
        <p14:creationId xmlns:p14="http://schemas.microsoft.com/office/powerpoint/2010/main" val="1093441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Cheryl</a:t>
            </a:r>
          </a:p>
        </p:txBody>
      </p:sp>
      <p:sp>
        <p:nvSpPr>
          <p:cNvPr id="4" name="Slide Number Placeholder 3"/>
          <p:cNvSpPr>
            <a:spLocks noGrp="1"/>
          </p:cNvSpPr>
          <p:nvPr>
            <p:ph type="sldNum" sz="quarter" idx="5"/>
          </p:nvPr>
        </p:nvSpPr>
        <p:spPr/>
        <p:txBody>
          <a:bodyPr/>
          <a:lstStyle/>
          <a:p>
            <a:fld id="{73ADB5D4-603E-1C41-B0DA-BE7B3AD66574}" type="slidenum">
              <a:rPr lang="en-US" smtClean="0"/>
              <a:t>15</a:t>
            </a:fld>
            <a:endParaRPr lang="en-US"/>
          </a:p>
        </p:txBody>
      </p:sp>
    </p:spTree>
    <p:extLst>
      <p:ext uri="{BB962C8B-B14F-4D97-AF65-F5344CB8AC3E}">
        <p14:creationId xmlns:p14="http://schemas.microsoft.com/office/powerpoint/2010/main" val="3260324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16</a:t>
            </a:fld>
            <a:endParaRPr lang="en-US"/>
          </a:p>
        </p:txBody>
      </p:sp>
    </p:spTree>
    <p:extLst>
      <p:ext uri="{BB962C8B-B14F-4D97-AF65-F5344CB8AC3E}">
        <p14:creationId xmlns:p14="http://schemas.microsoft.com/office/powerpoint/2010/main" val="411253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17</a:t>
            </a:fld>
            <a:endParaRPr lang="en-US"/>
          </a:p>
        </p:txBody>
      </p:sp>
    </p:spTree>
    <p:extLst>
      <p:ext uri="{BB962C8B-B14F-4D97-AF65-F5344CB8AC3E}">
        <p14:creationId xmlns:p14="http://schemas.microsoft.com/office/powerpoint/2010/main" val="555164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73ADB5D4-603E-1C41-B0DA-BE7B3AD66574}" type="slidenum">
              <a:rPr lang="en-US" smtClean="0"/>
              <a:t>18</a:t>
            </a:fld>
            <a:endParaRPr lang="en-US"/>
          </a:p>
        </p:txBody>
      </p:sp>
    </p:spTree>
    <p:extLst>
      <p:ext uri="{BB962C8B-B14F-4D97-AF65-F5344CB8AC3E}">
        <p14:creationId xmlns:p14="http://schemas.microsoft.com/office/powerpoint/2010/main" val="638933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 </a:t>
            </a:r>
          </a:p>
        </p:txBody>
      </p:sp>
      <p:sp>
        <p:nvSpPr>
          <p:cNvPr id="4" name="Slide Number Placeholder 3"/>
          <p:cNvSpPr>
            <a:spLocks noGrp="1"/>
          </p:cNvSpPr>
          <p:nvPr>
            <p:ph type="sldNum" sz="quarter" idx="5"/>
          </p:nvPr>
        </p:nvSpPr>
        <p:spPr/>
        <p:txBody>
          <a:bodyPr/>
          <a:lstStyle/>
          <a:p>
            <a:fld id="{73ADB5D4-603E-1C41-B0DA-BE7B3AD66574}" type="slidenum">
              <a:rPr lang="en-US" smtClean="0"/>
              <a:t>19</a:t>
            </a:fld>
            <a:endParaRPr lang="en-US"/>
          </a:p>
        </p:txBody>
      </p:sp>
    </p:spTree>
    <p:extLst>
      <p:ext uri="{BB962C8B-B14F-4D97-AF65-F5344CB8AC3E}">
        <p14:creationId xmlns:p14="http://schemas.microsoft.com/office/powerpoint/2010/main" val="1057427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20</a:t>
            </a:fld>
            <a:endParaRPr lang="en-US"/>
          </a:p>
        </p:txBody>
      </p:sp>
    </p:spTree>
    <p:extLst>
      <p:ext uri="{BB962C8B-B14F-4D97-AF65-F5344CB8AC3E}">
        <p14:creationId xmlns:p14="http://schemas.microsoft.com/office/powerpoint/2010/main" val="933501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21</a:t>
            </a:fld>
            <a:endParaRPr lang="en-US"/>
          </a:p>
        </p:txBody>
      </p:sp>
    </p:spTree>
    <p:extLst>
      <p:ext uri="{BB962C8B-B14F-4D97-AF65-F5344CB8AC3E}">
        <p14:creationId xmlns:p14="http://schemas.microsoft.com/office/powerpoint/2010/main" val="3908678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22</a:t>
            </a:fld>
            <a:endParaRPr lang="en-US"/>
          </a:p>
        </p:txBody>
      </p:sp>
    </p:spTree>
    <p:extLst>
      <p:ext uri="{BB962C8B-B14F-4D97-AF65-F5344CB8AC3E}">
        <p14:creationId xmlns:p14="http://schemas.microsoft.com/office/powerpoint/2010/main" val="8263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73ADB5D4-603E-1C41-B0DA-BE7B3AD66574}" type="slidenum">
              <a:rPr lang="en-US" smtClean="0"/>
              <a:t>3</a:t>
            </a:fld>
            <a:endParaRPr lang="en-US"/>
          </a:p>
        </p:txBody>
      </p:sp>
    </p:spTree>
    <p:extLst>
      <p:ext uri="{BB962C8B-B14F-4D97-AF65-F5344CB8AC3E}">
        <p14:creationId xmlns:p14="http://schemas.microsoft.com/office/powerpoint/2010/main" val="3890049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23</a:t>
            </a:fld>
            <a:endParaRPr lang="en-US"/>
          </a:p>
        </p:txBody>
      </p:sp>
    </p:spTree>
    <p:extLst>
      <p:ext uri="{BB962C8B-B14F-4D97-AF65-F5344CB8AC3E}">
        <p14:creationId xmlns:p14="http://schemas.microsoft.com/office/powerpoint/2010/main" val="1899358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73ADB5D4-603E-1C41-B0DA-BE7B3AD66574}" type="slidenum">
              <a:rPr lang="en-US" smtClean="0"/>
              <a:t>24</a:t>
            </a:fld>
            <a:endParaRPr lang="en-US"/>
          </a:p>
        </p:txBody>
      </p:sp>
    </p:spTree>
    <p:extLst>
      <p:ext uri="{BB962C8B-B14F-4D97-AF65-F5344CB8AC3E}">
        <p14:creationId xmlns:p14="http://schemas.microsoft.com/office/powerpoint/2010/main" val="3622925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 meditation if time</a:t>
            </a:r>
          </a:p>
        </p:txBody>
      </p:sp>
      <p:sp>
        <p:nvSpPr>
          <p:cNvPr id="4" name="Slide Number Placeholder 3"/>
          <p:cNvSpPr>
            <a:spLocks noGrp="1"/>
          </p:cNvSpPr>
          <p:nvPr>
            <p:ph type="sldNum" sz="quarter" idx="5"/>
          </p:nvPr>
        </p:nvSpPr>
        <p:spPr/>
        <p:txBody>
          <a:bodyPr/>
          <a:lstStyle/>
          <a:p>
            <a:fld id="{73ADB5D4-603E-1C41-B0DA-BE7B3AD66574}" type="slidenum">
              <a:rPr lang="en-US" smtClean="0"/>
              <a:t>25</a:t>
            </a:fld>
            <a:endParaRPr lang="en-US"/>
          </a:p>
        </p:txBody>
      </p:sp>
    </p:spTree>
    <p:extLst>
      <p:ext uri="{BB962C8B-B14F-4D97-AF65-F5344CB8AC3E}">
        <p14:creationId xmlns:p14="http://schemas.microsoft.com/office/powerpoint/2010/main" val="3998453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26</a:t>
            </a:fld>
            <a:endParaRPr lang="en-US"/>
          </a:p>
        </p:txBody>
      </p:sp>
    </p:spTree>
    <p:extLst>
      <p:ext uri="{BB962C8B-B14F-4D97-AF65-F5344CB8AC3E}">
        <p14:creationId xmlns:p14="http://schemas.microsoft.com/office/powerpoint/2010/main" val="3051723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73ADB5D4-603E-1C41-B0DA-BE7B3AD66574}" type="slidenum">
              <a:rPr lang="en-US" smtClean="0"/>
              <a:t>27</a:t>
            </a:fld>
            <a:endParaRPr lang="en-US"/>
          </a:p>
        </p:txBody>
      </p:sp>
    </p:spTree>
    <p:extLst>
      <p:ext uri="{BB962C8B-B14F-4D97-AF65-F5344CB8AC3E}">
        <p14:creationId xmlns:p14="http://schemas.microsoft.com/office/powerpoint/2010/main" val="847574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29</a:t>
            </a:fld>
            <a:endParaRPr lang="en-US"/>
          </a:p>
        </p:txBody>
      </p:sp>
    </p:spTree>
    <p:extLst>
      <p:ext uri="{BB962C8B-B14F-4D97-AF65-F5344CB8AC3E}">
        <p14:creationId xmlns:p14="http://schemas.microsoft.com/office/powerpoint/2010/main" val="4170404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31</a:t>
            </a:fld>
            <a:endParaRPr lang="en-US"/>
          </a:p>
        </p:txBody>
      </p:sp>
    </p:spTree>
    <p:extLst>
      <p:ext uri="{BB962C8B-B14F-4D97-AF65-F5344CB8AC3E}">
        <p14:creationId xmlns:p14="http://schemas.microsoft.com/office/powerpoint/2010/main" val="1500633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73ADB5D4-603E-1C41-B0DA-BE7B3AD66574}" type="slidenum">
              <a:rPr lang="en-US" smtClean="0"/>
              <a:t>33</a:t>
            </a:fld>
            <a:endParaRPr lang="en-US"/>
          </a:p>
        </p:txBody>
      </p:sp>
    </p:spTree>
    <p:extLst>
      <p:ext uri="{BB962C8B-B14F-4D97-AF65-F5344CB8AC3E}">
        <p14:creationId xmlns:p14="http://schemas.microsoft.com/office/powerpoint/2010/main" val="948900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73ADB5D4-603E-1C41-B0DA-BE7B3AD66574}" type="slidenum">
              <a:rPr lang="en-US" smtClean="0"/>
              <a:t>34</a:t>
            </a:fld>
            <a:endParaRPr lang="en-US"/>
          </a:p>
        </p:txBody>
      </p:sp>
    </p:spTree>
    <p:extLst>
      <p:ext uri="{BB962C8B-B14F-4D97-AF65-F5344CB8AC3E}">
        <p14:creationId xmlns:p14="http://schemas.microsoft.com/office/powerpoint/2010/main" val="3873286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35</a:t>
            </a:fld>
            <a:endParaRPr lang="en-US"/>
          </a:p>
        </p:txBody>
      </p:sp>
    </p:spTree>
    <p:extLst>
      <p:ext uri="{BB962C8B-B14F-4D97-AF65-F5344CB8AC3E}">
        <p14:creationId xmlns:p14="http://schemas.microsoft.com/office/powerpoint/2010/main" val="2751403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4</a:t>
            </a:fld>
            <a:endParaRPr lang="en-US"/>
          </a:p>
        </p:txBody>
      </p:sp>
    </p:spTree>
    <p:extLst>
      <p:ext uri="{BB962C8B-B14F-4D97-AF65-F5344CB8AC3E}">
        <p14:creationId xmlns:p14="http://schemas.microsoft.com/office/powerpoint/2010/main" val="1479614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of us</a:t>
            </a:r>
          </a:p>
        </p:txBody>
      </p:sp>
      <p:sp>
        <p:nvSpPr>
          <p:cNvPr id="4" name="Slide Number Placeholder 3"/>
          <p:cNvSpPr>
            <a:spLocks noGrp="1"/>
          </p:cNvSpPr>
          <p:nvPr>
            <p:ph type="sldNum" sz="quarter" idx="5"/>
          </p:nvPr>
        </p:nvSpPr>
        <p:spPr/>
        <p:txBody>
          <a:bodyPr/>
          <a:lstStyle/>
          <a:p>
            <a:fld id="{73ADB5D4-603E-1C41-B0DA-BE7B3AD66574}" type="slidenum">
              <a:rPr lang="en-US" smtClean="0"/>
              <a:t>36</a:t>
            </a:fld>
            <a:endParaRPr lang="en-US"/>
          </a:p>
        </p:txBody>
      </p:sp>
    </p:spTree>
    <p:extLst>
      <p:ext uri="{BB962C8B-B14F-4D97-AF65-F5344CB8AC3E}">
        <p14:creationId xmlns:p14="http://schemas.microsoft.com/office/powerpoint/2010/main" val="992948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 Write in Chat</a:t>
            </a:r>
          </a:p>
        </p:txBody>
      </p:sp>
      <p:sp>
        <p:nvSpPr>
          <p:cNvPr id="4" name="Slide Number Placeholder 3"/>
          <p:cNvSpPr>
            <a:spLocks noGrp="1"/>
          </p:cNvSpPr>
          <p:nvPr>
            <p:ph type="sldNum" sz="quarter" idx="5"/>
          </p:nvPr>
        </p:nvSpPr>
        <p:spPr/>
        <p:txBody>
          <a:bodyPr/>
          <a:lstStyle/>
          <a:p>
            <a:fld id="{73ADB5D4-603E-1C41-B0DA-BE7B3AD66574}" type="slidenum">
              <a:rPr lang="en-US" smtClean="0"/>
              <a:t>7</a:t>
            </a:fld>
            <a:endParaRPr lang="en-US"/>
          </a:p>
        </p:txBody>
      </p:sp>
    </p:spTree>
    <p:extLst>
      <p:ext uri="{BB962C8B-B14F-4D97-AF65-F5344CB8AC3E}">
        <p14:creationId xmlns:p14="http://schemas.microsoft.com/office/powerpoint/2010/main" val="64083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 Faye checks the chat</a:t>
            </a:r>
          </a:p>
        </p:txBody>
      </p:sp>
      <p:sp>
        <p:nvSpPr>
          <p:cNvPr id="4" name="Slide Number Placeholder 3"/>
          <p:cNvSpPr>
            <a:spLocks noGrp="1"/>
          </p:cNvSpPr>
          <p:nvPr>
            <p:ph type="sldNum" sz="quarter" idx="5"/>
          </p:nvPr>
        </p:nvSpPr>
        <p:spPr/>
        <p:txBody>
          <a:bodyPr/>
          <a:lstStyle/>
          <a:p>
            <a:fld id="{73ADB5D4-603E-1C41-B0DA-BE7B3AD66574}" type="slidenum">
              <a:rPr lang="en-US" smtClean="0"/>
              <a:t>8</a:t>
            </a:fld>
            <a:endParaRPr lang="en-US"/>
          </a:p>
        </p:txBody>
      </p:sp>
    </p:spTree>
    <p:extLst>
      <p:ext uri="{BB962C8B-B14F-4D97-AF65-F5344CB8AC3E}">
        <p14:creationId xmlns:p14="http://schemas.microsoft.com/office/powerpoint/2010/main" val="81252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9</a:t>
            </a:fld>
            <a:endParaRPr lang="en-US"/>
          </a:p>
        </p:txBody>
      </p:sp>
    </p:spTree>
    <p:extLst>
      <p:ext uri="{BB962C8B-B14F-4D97-AF65-F5344CB8AC3E}">
        <p14:creationId xmlns:p14="http://schemas.microsoft.com/office/powerpoint/2010/main" val="270895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73ADB5D4-603E-1C41-B0DA-BE7B3AD66574}" type="slidenum">
              <a:rPr lang="en-US" smtClean="0"/>
              <a:t>10</a:t>
            </a:fld>
            <a:endParaRPr lang="en-US"/>
          </a:p>
        </p:txBody>
      </p:sp>
    </p:spTree>
    <p:extLst>
      <p:ext uri="{BB962C8B-B14F-4D97-AF65-F5344CB8AC3E}">
        <p14:creationId xmlns:p14="http://schemas.microsoft.com/office/powerpoint/2010/main" val="2438540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11</a:t>
            </a:fld>
            <a:endParaRPr lang="en-US"/>
          </a:p>
        </p:txBody>
      </p:sp>
    </p:spTree>
    <p:extLst>
      <p:ext uri="{BB962C8B-B14F-4D97-AF65-F5344CB8AC3E}">
        <p14:creationId xmlns:p14="http://schemas.microsoft.com/office/powerpoint/2010/main" val="426688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a:t>
            </a:r>
          </a:p>
        </p:txBody>
      </p:sp>
      <p:sp>
        <p:nvSpPr>
          <p:cNvPr id="4" name="Slide Number Placeholder 3"/>
          <p:cNvSpPr>
            <a:spLocks noGrp="1"/>
          </p:cNvSpPr>
          <p:nvPr>
            <p:ph type="sldNum" sz="quarter" idx="5"/>
          </p:nvPr>
        </p:nvSpPr>
        <p:spPr/>
        <p:txBody>
          <a:bodyPr/>
          <a:lstStyle/>
          <a:p>
            <a:fld id="{73ADB5D4-603E-1C41-B0DA-BE7B3AD66574}" type="slidenum">
              <a:rPr lang="en-US" smtClean="0"/>
              <a:t>12</a:t>
            </a:fld>
            <a:endParaRPr lang="en-US"/>
          </a:p>
        </p:txBody>
      </p:sp>
    </p:spTree>
    <p:extLst>
      <p:ext uri="{BB962C8B-B14F-4D97-AF65-F5344CB8AC3E}">
        <p14:creationId xmlns:p14="http://schemas.microsoft.com/office/powerpoint/2010/main" val="1863070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39E4A2A-19F7-43FF-85B5-BD0D384BDA7C}" type="datetimeFigureOut">
              <a:rPr lang="en-US" smtClean="0"/>
              <a:t>1/17/21</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B5566576-4484-4891-8E2E-060C25EE91B1}"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5177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39E4A2A-19F7-43FF-85B5-BD0D384BDA7C}" type="datetimeFigureOut">
              <a:rPr lang="en-US" smtClean="0"/>
              <a:t>1/17/21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66576-4484-4891-8E2E-060C25EE91B1}" type="slidenum">
              <a:rPr lang="en-US" smtClean="0"/>
              <a:t>‹#›</a:t>
            </a:fld>
            <a:endParaRPr lang="en-US"/>
          </a:p>
        </p:txBody>
      </p:sp>
    </p:spTree>
    <p:extLst>
      <p:ext uri="{BB962C8B-B14F-4D97-AF65-F5344CB8AC3E}">
        <p14:creationId xmlns:p14="http://schemas.microsoft.com/office/powerpoint/2010/main" val="579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9E4A2A-19F7-43FF-85B5-BD0D384BDA7C}"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66576-4484-4891-8E2E-060C25EE91B1}"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4429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9E4A2A-19F7-43FF-85B5-BD0D384BDA7C}"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66576-4484-4891-8E2E-060C25EE91B1}"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0071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9E4A2A-19F7-43FF-85B5-BD0D384BDA7C}"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66576-4484-4891-8E2E-060C25EE91B1}" type="slidenum">
              <a:rPr lang="en-US" smtClean="0"/>
              <a:t>‹#›</a:t>
            </a:fld>
            <a:endParaRPr lang="en-US"/>
          </a:p>
        </p:txBody>
      </p:sp>
    </p:spTree>
    <p:extLst>
      <p:ext uri="{BB962C8B-B14F-4D97-AF65-F5344CB8AC3E}">
        <p14:creationId xmlns:p14="http://schemas.microsoft.com/office/powerpoint/2010/main" val="1004735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9E4A2A-19F7-43FF-85B5-BD0D384BDA7C}"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66576-4484-4891-8E2E-060C25EE91B1}"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5511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9E4A2A-19F7-43FF-85B5-BD0D384BDA7C}"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66576-4484-4891-8E2E-060C25EE91B1}"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6749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9E4A2A-19F7-43FF-85B5-BD0D384BDA7C}"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66576-4484-4891-8E2E-060C25EE91B1}"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4726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9E4A2A-19F7-43FF-85B5-BD0D384BDA7C}"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66576-4484-4891-8E2E-060C25EE91B1}"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1894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9E4A2A-19F7-43FF-85B5-BD0D384BDA7C}"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66576-4484-4891-8E2E-060C25EE91B1}" type="slidenum">
              <a:rPr lang="en-US" smtClean="0"/>
              <a:t>‹#›</a:t>
            </a:fld>
            <a:endParaRPr lang="en-US"/>
          </a:p>
        </p:txBody>
      </p:sp>
    </p:spTree>
    <p:extLst>
      <p:ext uri="{BB962C8B-B14F-4D97-AF65-F5344CB8AC3E}">
        <p14:creationId xmlns:p14="http://schemas.microsoft.com/office/powerpoint/2010/main" val="961995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9E4A2A-19F7-43FF-85B5-BD0D384BDA7C}"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66576-4484-4891-8E2E-060C25EE91B1}"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27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9E4A2A-19F7-43FF-85B5-BD0D384BDA7C}" type="datetimeFigureOut">
              <a:rPr lang="en-US" smtClean="0"/>
              <a:t>1/17/21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66576-4484-4891-8E2E-060C25EE91B1}" type="slidenum">
              <a:rPr lang="en-US" smtClean="0"/>
              <a:t>‹#›</a:t>
            </a:fld>
            <a:endParaRPr lang="en-US"/>
          </a:p>
        </p:txBody>
      </p:sp>
    </p:spTree>
    <p:extLst>
      <p:ext uri="{BB962C8B-B14F-4D97-AF65-F5344CB8AC3E}">
        <p14:creationId xmlns:p14="http://schemas.microsoft.com/office/powerpoint/2010/main" val="76690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9E4A2A-19F7-43FF-85B5-BD0D384BDA7C}" type="datetimeFigureOut">
              <a:rPr lang="en-US" smtClean="0"/>
              <a:t>1/17/21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566576-4484-4891-8E2E-060C25EE91B1}"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8577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9E4A2A-19F7-43FF-85B5-BD0D384BDA7C}" type="datetimeFigureOut">
              <a:rPr lang="en-US" smtClean="0"/>
              <a:t>1/17/21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566576-4484-4891-8E2E-060C25EE91B1}"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8558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9E4A2A-19F7-43FF-85B5-BD0D384BDA7C}" type="datetimeFigureOut">
              <a:rPr lang="en-US" smtClean="0"/>
              <a:t>1/17/21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566576-4484-4891-8E2E-060C25EE91B1}" type="slidenum">
              <a:rPr lang="en-US" smtClean="0"/>
              <a:t>‹#›</a:t>
            </a:fld>
            <a:endParaRPr lang="en-US"/>
          </a:p>
        </p:txBody>
      </p:sp>
    </p:spTree>
    <p:extLst>
      <p:ext uri="{BB962C8B-B14F-4D97-AF65-F5344CB8AC3E}">
        <p14:creationId xmlns:p14="http://schemas.microsoft.com/office/powerpoint/2010/main" val="81131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39E4A2A-19F7-43FF-85B5-BD0D384BDA7C}" type="datetimeFigureOut">
              <a:rPr lang="en-US" smtClean="0"/>
              <a:t>1/17/21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66576-4484-4891-8E2E-060C25EE91B1}"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544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39E4A2A-19F7-43FF-85B5-BD0D384BDA7C}" type="datetimeFigureOut">
              <a:rPr lang="en-US" smtClean="0"/>
              <a:t>1/17/21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66576-4484-4891-8E2E-060C25EE91B1}" type="slidenum">
              <a:rPr lang="en-US" smtClean="0"/>
              <a:t>‹#›</a:t>
            </a:fld>
            <a:endParaRPr lang="en-US"/>
          </a:p>
        </p:txBody>
      </p:sp>
    </p:spTree>
    <p:extLst>
      <p:ext uri="{BB962C8B-B14F-4D97-AF65-F5344CB8AC3E}">
        <p14:creationId xmlns:p14="http://schemas.microsoft.com/office/powerpoint/2010/main" val="2578457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39E4A2A-19F7-43FF-85B5-BD0D384BDA7C}" type="datetimeFigureOut">
              <a:rPr lang="en-US" smtClean="0"/>
              <a:t>1/17/21</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5566576-4484-4891-8E2E-060C25EE91B1}" type="slidenum">
              <a:rPr lang="en-US" smtClean="0"/>
              <a:t>‹#›</a:t>
            </a:fld>
            <a:endParaRPr lang="en-US"/>
          </a:p>
        </p:txBody>
      </p:sp>
    </p:spTree>
    <p:extLst>
      <p:ext uri="{BB962C8B-B14F-4D97-AF65-F5344CB8AC3E}">
        <p14:creationId xmlns:p14="http://schemas.microsoft.com/office/powerpoint/2010/main" val="305623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vPFCn3itBF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Word_Document.docx"/></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medium.com/invisible-illness/how-to-start-introspective-journaling-e9e15556c62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mindful.org/take-a-mindful-moment-5-simple-practices-for-daily-lif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caregiver.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caregiver.org/caregiver-statistics-demographics" TargetMode="External"/><Relationship Id="rId4" Type="http://schemas.openxmlformats.org/officeDocument/2006/relationships/hyperlink" Target="https://docs.google.com/document/d/1RPNoRklccM09hN5Cl1yAr1pBMvmcsvg5/edi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aarp.org/" TargetMode="External"/><Relationship Id="rId7" Type="http://schemas.openxmlformats.org/officeDocument/2006/relationships/hyperlink" Target="http://www.stroke.org/we-can-help/caregivers-and-family/careliving-guide" TargetMode="External"/><Relationship Id="rId2" Type="http://schemas.openxmlformats.org/officeDocument/2006/relationships/hyperlink" Target="http://www.caregiver.org/" TargetMode="External"/><Relationship Id="rId1" Type="http://schemas.openxmlformats.org/officeDocument/2006/relationships/slideLayout" Target="../slideLayouts/slideLayout2.xml"/><Relationship Id="rId6" Type="http://schemas.openxmlformats.org/officeDocument/2006/relationships/hyperlink" Target="http://www.cancer.org/treatment/caregivers" TargetMode="External"/><Relationship Id="rId5" Type="http://schemas.openxmlformats.org/officeDocument/2006/relationships/hyperlink" Target="http://www.alzfdn.org/" TargetMode="External"/><Relationship Id="rId4" Type="http://schemas.openxmlformats.org/officeDocument/2006/relationships/hyperlink" Target="http://www.caregiving.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jewishmiami.org/connect/interest/mishkan-miami"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lotsahelpinghands.com/" TargetMode="External"/><Relationship Id="rId2" Type="http://schemas.openxmlformats.org/officeDocument/2006/relationships/hyperlink" Target="http://www.caringbridge.or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jacs@jbfcs.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jewishboard.org/listing/jewish-alcoholics-chemically-dependent-persons-and-significant-others-jac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cweinermh@aol.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fwilbur@jbfcs.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Caring for the Caretaker</a:t>
            </a:r>
          </a:p>
        </p:txBody>
      </p:sp>
      <p:sp>
        <p:nvSpPr>
          <p:cNvPr id="3" name="Subtitle 2"/>
          <p:cNvSpPr>
            <a:spLocks noGrp="1"/>
          </p:cNvSpPr>
          <p:nvPr>
            <p:ph type="subTitle" idx="1"/>
          </p:nvPr>
        </p:nvSpPr>
        <p:spPr>
          <a:xfrm>
            <a:off x="2692398" y="3657596"/>
            <a:ext cx="6815669" cy="1511303"/>
          </a:xfrm>
        </p:spPr>
        <p:txBody>
          <a:bodyPr>
            <a:normAutofit/>
          </a:bodyPr>
          <a:lstStyle/>
          <a:p>
            <a:r>
              <a:rPr lang="en-US" dirty="0" err="1"/>
              <a:t>Bikur</a:t>
            </a:r>
            <a:r>
              <a:rPr lang="en-US" dirty="0"/>
              <a:t> </a:t>
            </a:r>
            <a:r>
              <a:rPr lang="en-US" dirty="0" err="1"/>
              <a:t>Cholim</a:t>
            </a:r>
            <a:r>
              <a:rPr lang="en-US" dirty="0"/>
              <a:t> during the </a:t>
            </a:r>
            <a:r>
              <a:rPr lang="en-US" dirty="0" err="1"/>
              <a:t>Covid</a:t>
            </a:r>
            <a:r>
              <a:rPr lang="en-US" dirty="0"/>
              <a:t> 19 pandemic-Jan. 18, 2021</a:t>
            </a:r>
          </a:p>
          <a:p>
            <a:r>
              <a:rPr lang="en-US" dirty="0"/>
              <a:t>Rabbi / Chaplain Cheryl Weiner, PhD, BCC</a:t>
            </a:r>
          </a:p>
          <a:p>
            <a:r>
              <a:rPr lang="en-US" dirty="0"/>
              <a:t>Faye Wilbur, LCSW-R</a:t>
            </a:r>
          </a:p>
          <a:p>
            <a:endParaRPr lang="en-US" dirty="0"/>
          </a:p>
          <a:p>
            <a:endParaRPr lang="en-US" dirty="0"/>
          </a:p>
        </p:txBody>
      </p:sp>
    </p:spTree>
    <p:extLst>
      <p:ext uri="{BB962C8B-B14F-4D97-AF65-F5344CB8AC3E}">
        <p14:creationId xmlns:p14="http://schemas.microsoft.com/office/powerpoint/2010/main" val="1438207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6EC9-917F-C646-A7D5-FBE37D7179A3}"/>
              </a:ext>
            </a:extLst>
          </p:cNvPr>
          <p:cNvSpPr>
            <a:spLocks noGrp="1"/>
          </p:cNvSpPr>
          <p:nvPr>
            <p:ph type="title"/>
          </p:nvPr>
        </p:nvSpPr>
        <p:spPr/>
        <p:txBody>
          <a:bodyPr/>
          <a:lstStyle/>
          <a:p>
            <a:r>
              <a:rPr lang="en-US" dirty="0"/>
              <a:t>Some Words of Support</a:t>
            </a:r>
          </a:p>
        </p:txBody>
      </p:sp>
      <p:sp>
        <p:nvSpPr>
          <p:cNvPr id="3" name="Content Placeholder 2">
            <a:extLst>
              <a:ext uri="{FF2B5EF4-FFF2-40B4-BE49-F238E27FC236}">
                <a16:creationId xmlns:a16="http://schemas.microsoft.com/office/drawing/2014/main" id="{678D184A-98DD-6548-ABAB-49FCC7A15508}"/>
              </a:ext>
            </a:extLst>
          </p:cNvPr>
          <p:cNvSpPr>
            <a:spLocks noGrp="1"/>
          </p:cNvSpPr>
          <p:nvPr>
            <p:ph idx="1"/>
          </p:nvPr>
        </p:nvSpPr>
        <p:spPr/>
        <p:txBody>
          <a:bodyPr>
            <a:normAutofit fontScale="92500" lnSpcReduction="10000"/>
          </a:bodyPr>
          <a:lstStyle/>
          <a:p>
            <a:pPr marL="0" indent="0">
              <a:buNone/>
            </a:pPr>
            <a:r>
              <a:rPr lang="en-US" sz="3600" dirty="0"/>
              <a:t>It is not your responsibility to complete the task, but neither are you free to desist from it. </a:t>
            </a:r>
          </a:p>
          <a:p>
            <a:pPr marL="0" indent="0">
              <a:buNone/>
            </a:pPr>
            <a:r>
              <a:rPr lang="en-US" sz="3600" dirty="0"/>
              <a:t>														(</a:t>
            </a:r>
            <a:r>
              <a:rPr lang="en-US" sz="3600" dirty="0" err="1"/>
              <a:t>Pirkei</a:t>
            </a:r>
            <a:r>
              <a:rPr lang="en-US" sz="3600" dirty="0"/>
              <a:t> </a:t>
            </a:r>
            <a:r>
              <a:rPr lang="en-US" sz="3600" dirty="0" err="1"/>
              <a:t>Avot</a:t>
            </a:r>
            <a:r>
              <a:rPr lang="en-US" sz="3600" dirty="0"/>
              <a:t> 2:21)</a:t>
            </a:r>
            <a:br>
              <a:rPr lang="en-US" sz="3600" dirty="0"/>
            </a:br>
            <a:br>
              <a:rPr lang="en-US" sz="3600" dirty="0"/>
            </a:br>
            <a:r>
              <a:rPr lang="en-US" sz="3600" dirty="0"/>
              <a:t> "Time is out of joint.” </a:t>
            </a:r>
          </a:p>
          <a:p>
            <a:pPr algn="r"/>
            <a:r>
              <a:rPr lang="en-US" sz="3600" dirty="0"/>
              <a:t>(Shakespeare, Hamlet, Scene 1, Act 5)</a:t>
            </a:r>
          </a:p>
          <a:p>
            <a:endParaRPr lang="en-US" dirty="0"/>
          </a:p>
        </p:txBody>
      </p:sp>
    </p:spTree>
    <p:extLst>
      <p:ext uri="{BB962C8B-B14F-4D97-AF65-F5344CB8AC3E}">
        <p14:creationId xmlns:p14="http://schemas.microsoft.com/office/powerpoint/2010/main" val="2911468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Giving to Others </a:t>
            </a:r>
            <a:br>
              <a:rPr lang="en-US" dirty="0"/>
            </a:br>
            <a:r>
              <a:rPr lang="en-US" dirty="0"/>
              <a:t>AKA: Benefits of </a:t>
            </a:r>
            <a:r>
              <a:rPr lang="en-US" i="1" dirty="0" err="1"/>
              <a:t>Chesed</a:t>
            </a:r>
            <a:r>
              <a:rPr lang="en-US" i="1" dirty="0"/>
              <a:t> </a:t>
            </a:r>
          </a:p>
        </p:txBody>
      </p:sp>
      <p:sp>
        <p:nvSpPr>
          <p:cNvPr id="3" name="Content Placeholder 2"/>
          <p:cNvSpPr>
            <a:spLocks noGrp="1"/>
          </p:cNvSpPr>
          <p:nvPr>
            <p:ph idx="1"/>
          </p:nvPr>
        </p:nvSpPr>
        <p:spPr>
          <a:xfrm>
            <a:off x="1295401" y="2425700"/>
            <a:ext cx="9601196" cy="3721100"/>
          </a:xfrm>
        </p:spPr>
        <p:txBody>
          <a:bodyPr>
            <a:normAutofit/>
          </a:bodyPr>
          <a:lstStyle/>
          <a:p>
            <a:r>
              <a:rPr lang="en-US" dirty="0"/>
              <a:t>Research from  Mayo clinic + </a:t>
            </a:r>
          </a:p>
          <a:p>
            <a:r>
              <a:rPr lang="en-US" dirty="0"/>
              <a:t>Decreases our risk of depression</a:t>
            </a:r>
          </a:p>
          <a:p>
            <a:r>
              <a:rPr lang="en-US" dirty="0"/>
              <a:t>Gives us a sense of purpose and skills</a:t>
            </a:r>
          </a:p>
          <a:p>
            <a:r>
              <a:rPr lang="en-US" dirty="0"/>
              <a:t>Helps people stay physically and mentally active and healthy</a:t>
            </a:r>
          </a:p>
          <a:p>
            <a:r>
              <a:rPr lang="en-US" dirty="0"/>
              <a:t>May reduce stress levels</a:t>
            </a:r>
          </a:p>
          <a:p>
            <a:r>
              <a:rPr lang="en-US" dirty="0"/>
              <a:t>May increase life expectancy</a:t>
            </a:r>
          </a:p>
          <a:p>
            <a:r>
              <a:rPr lang="en-US" dirty="0"/>
              <a:t>Expands our network and self confidence</a:t>
            </a:r>
          </a:p>
          <a:p>
            <a:pPr marL="0" indent="0">
              <a:buNone/>
            </a:pPr>
            <a:endParaRPr lang="en-US" dirty="0"/>
          </a:p>
          <a:p>
            <a:endParaRPr lang="en-US" dirty="0"/>
          </a:p>
          <a:p>
            <a:endParaRPr lang="en-US" dirty="0"/>
          </a:p>
        </p:txBody>
      </p:sp>
      <p:pic>
        <p:nvPicPr>
          <p:cNvPr id="4" name="Picture 3" descr="File:God is busy.jp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8400" y="3581400"/>
            <a:ext cx="2108197" cy="2294468"/>
          </a:xfrm>
          <a:prstGeom prst="rect">
            <a:avLst/>
          </a:prstGeom>
        </p:spPr>
      </p:pic>
    </p:spTree>
    <p:extLst>
      <p:ext uri="{BB962C8B-B14F-4D97-AF65-F5344CB8AC3E}">
        <p14:creationId xmlns:p14="http://schemas.microsoft.com/office/powerpoint/2010/main" val="635467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Coping Tools</a:t>
            </a:r>
          </a:p>
        </p:txBody>
      </p:sp>
      <p:sp>
        <p:nvSpPr>
          <p:cNvPr id="3" name="Content Placeholder 2"/>
          <p:cNvSpPr>
            <a:spLocks noGrp="1"/>
          </p:cNvSpPr>
          <p:nvPr>
            <p:ph idx="1"/>
          </p:nvPr>
        </p:nvSpPr>
        <p:spPr>
          <a:xfrm>
            <a:off x="1295401" y="2400300"/>
            <a:ext cx="9601196" cy="3475568"/>
          </a:xfrm>
        </p:spPr>
        <p:txBody>
          <a:bodyPr>
            <a:normAutofit/>
          </a:bodyPr>
          <a:lstStyle/>
          <a:p>
            <a:pPr>
              <a:buFont typeface="Wingdings" panose="05000000000000000000" pitchFamily="2" charset="2"/>
              <a:buChar char="v"/>
            </a:pPr>
            <a:r>
              <a:rPr lang="en-US" dirty="0"/>
              <a:t>Acknowledge personal strengths and struggles</a:t>
            </a:r>
          </a:p>
          <a:p>
            <a:pPr>
              <a:buFont typeface="Wingdings" panose="05000000000000000000" pitchFamily="2" charset="2"/>
              <a:buChar char="v"/>
            </a:pPr>
            <a:r>
              <a:rPr lang="en-US" dirty="0"/>
              <a:t>Do what you can do, be realistic </a:t>
            </a:r>
          </a:p>
          <a:p>
            <a:pPr>
              <a:buFont typeface="Wingdings" panose="05000000000000000000" pitchFamily="2" charset="2"/>
              <a:buChar char="v"/>
            </a:pPr>
            <a:r>
              <a:rPr lang="en-US" dirty="0"/>
              <a:t>Do what you enjoy</a:t>
            </a:r>
          </a:p>
          <a:p>
            <a:pPr>
              <a:buFont typeface="Wingdings" panose="05000000000000000000" pitchFamily="2" charset="2"/>
              <a:buChar char="v"/>
            </a:pPr>
            <a:r>
              <a:rPr lang="en-US" dirty="0"/>
              <a:t>Talk to a trusted friend or family member</a:t>
            </a:r>
          </a:p>
          <a:p>
            <a:pPr>
              <a:buFont typeface="Wingdings" panose="05000000000000000000" pitchFamily="2" charset="2"/>
              <a:buChar char="v"/>
            </a:pPr>
            <a:r>
              <a:rPr lang="en-US" dirty="0"/>
              <a:t>Laughter with Mary Maxwell –Home Instead Invocation </a:t>
            </a:r>
            <a:r>
              <a:rPr lang="en-US" dirty="0">
                <a:hlinkClick r:id="rId3"/>
              </a:rPr>
              <a:t>https://www.youtube.com/watch?v=vPFCn3itBFE</a:t>
            </a:r>
            <a:r>
              <a:rPr lang="en-US" dirty="0"/>
              <a:t> </a:t>
            </a:r>
          </a:p>
          <a:p>
            <a:endParaRPr lang="en-US" dirty="0"/>
          </a:p>
        </p:txBody>
      </p:sp>
      <p:sp>
        <p:nvSpPr>
          <p:cNvPr id="5" name="AutoShape 2" descr="Dr. Kulaga's Blog: CHARACTERISTICS OF A SUPERWOMAN"/>
          <p:cNvSpPr>
            <a:spLocks noChangeAspect="1" noChangeArrowheads="1"/>
          </p:cNvSpPr>
          <p:nvPr/>
        </p:nvSpPr>
        <p:spPr bwMode="auto">
          <a:xfrm>
            <a:off x="63500" y="-136525"/>
            <a:ext cx="1466850" cy="1733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r. Kulaga's Blog: CHARACTERISTICS OF A SUPERWOMAN"/>
          <p:cNvSpPr>
            <a:spLocks noChangeAspect="1" noChangeArrowheads="1"/>
          </p:cNvSpPr>
          <p:nvPr/>
        </p:nvSpPr>
        <p:spPr bwMode="auto">
          <a:xfrm>
            <a:off x="215900" y="15875"/>
            <a:ext cx="1466850" cy="1733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400" y="2285999"/>
            <a:ext cx="1968500" cy="228176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34" y="3252256"/>
            <a:ext cx="1876274" cy="2719473"/>
          </a:xfrm>
          <a:prstGeom prst="rect">
            <a:avLst/>
          </a:prstGeom>
        </p:spPr>
      </p:pic>
    </p:spTree>
    <p:extLst>
      <p:ext uri="{BB962C8B-B14F-4D97-AF65-F5344CB8AC3E}">
        <p14:creationId xmlns:p14="http://schemas.microsoft.com/office/powerpoint/2010/main" val="4136393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0F360-49C4-6749-ADFE-9E5233D004F0}"/>
              </a:ext>
            </a:extLst>
          </p:cNvPr>
          <p:cNvSpPr>
            <a:spLocks noGrp="1"/>
          </p:cNvSpPr>
          <p:nvPr>
            <p:ph type="title"/>
          </p:nvPr>
        </p:nvSpPr>
        <p:spPr/>
        <p:txBody>
          <a:bodyPr>
            <a:normAutofit/>
          </a:bodyPr>
          <a:lstStyle/>
          <a:p>
            <a:pPr algn="l"/>
            <a:r>
              <a:rPr lang="en-US" sz="3200" dirty="0"/>
              <a:t>Self Care is NOT Selfish!</a:t>
            </a:r>
            <a:br>
              <a:rPr lang="en-US" dirty="0"/>
            </a:br>
            <a:r>
              <a:rPr lang="en-US" sz="3100" dirty="0"/>
              <a:t>(</a:t>
            </a:r>
            <a:r>
              <a:rPr lang="en-US" sz="3100" dirty="0" err="1"/>
              <a:t>Olgaphoenix.com</a:t>
            </a:r>
            <a:r>
              <a:rPr lang="en-US" sz="3100" dirty="0"/>
              <a:t>)</a:t>
            </a:r>
          </a:p>
        </p:txBody>
      </p:sp>
      <p:sp>
        <p:nvSpPr>
          <p:cNvPr id="3" name="Content Placeholder 2">
            <a:extLst>
              <a:ext uri="{FF2B5EF4-FFF2-40B4-BE49-F238E27FC236}">
                <a16:creationId xmlns:a16="http://schemas.microsoft.com/office/drawing/2014/main" id="{FD130767-BA23-254C-B1C5-4FF698BA38B1}"/>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en-US" sz="3200" b="1" dirty="0"/>
              <a:t>All about balance!</a:t>
            </a:r>
          </a:p>
          <a:p>
            <a:r>
              <a:rPr lang="en-US" sz="3200" b="1" dirty="0"/>
              <a:t>Physical</a:t>
            </a:r>
          </a:p>
          <a:p>
            <a:r>
              <a:rPr lang="en-US" sz="3200" b="1" dirty="0"/>
              <a:t>Psychological</a:t>
            </a:r>
          </a:p>
          <a:p>
            <a:r>
              <a:rPr lang="en-US" sz="3200" b="1" dirty="0"/>
              <a:t>Emotional</a:t>
            </a:r>
          </a:p>
          <a:p>
            <a:r>
              <a:rPr lang="en-US" sz="3200" b="1" dirty="0"/>
              <a:t>Spiritual</a:t>
            </a:r>
          </a:p>
          <a:p>
            <a:r>
              <a:rPr lang="en-US" sz="3200" b="1" dirty="0"/>
              <a:t>Personal: Social</a:t>
            </a:r>
          </a:p>
          <a:p>
            <a:r>
              <a:rPr lang="en-US" sz="3200" b="1" dirty="0"/>
              <a:t>Professiona</a:t>
            </a:r>
            <a:r>
              <a:rPr lang="en-US" sz="3200" dirty="0"/>
              <a:t>l</a:t>
            </a:r>
          </a:p>
          <a:p>
            <a:endParaRPr lang="en-US" sz="3200" dirty="0"/>
          </a:p>
          <a:p>
            <a:endParaRPr lang="en-US" dirty="0"/>
          </a:p>
        </p:txBody>
      </p:sp>
      <p:graphicFrame>
        <p:nvGraphicFramePr>
          <p:cNvPr id="4" name="Object 3">
            <a:extLst>
              <a:ext uri="{FF2B5EF4-FFF2-40B4-BE49-F238E27FC236}">
                <a16:creationId xmlns:a16="http://schemas.microsoft.com/office/drawing/2014/main" id="{4A7B2DAA-88B3-7548-A658-14553429928E}"/>
              </a:ext>
            </a:extLst>
          </p:cNvPr>
          <p:cNvGraphicFramePr>
            <a:graphicFrameLocks noChangeAspect="1"/>
          </p:cNvGraphicFramePr>
          <p:nvPr>
            <p:extLst>
              <p:ext uri="{D42A27DB-BD31-4B8C-83A1-F6EECF244321}">
                <p14:modId xmlns:p14="http://schemas.microsoft.com/office/powerpoint/2010/main" val="1168953425"/>
              </p:ext>
            </p:extLst>
          </p:nvPr>
        </p:nvGraphicFramePr>
        <p:xfrm>
          <a:off x="6095999" y="615846"/>
          <a:ext cx="5996313" cy="5811838"/>
        </p:xfrm>
        <a:graphic>
          <a:graphicData uri="http://schemas.openxmlformats.org/presentationml/2006/ole">
            <mc:AlternateContent xmlns:mc="http://schemas.openxmlformats.org/markup-compatibility/2006">
              <mc:Choice xmlns:v="urn:schemas-microsoft-com:vml" Requires="v">
                <p:oleObj spid="_x0000_s1060" name="Document" r:id="rId4" imgW="7315200" imgH="8001000" progId="Word.Document.12">
                  <p:embed/>
                </p:oleObj>
              </mc:Choice>
              <mc:Fallback>
                <p:oleObj name="Document" r:id="rId4" imgW="7315200" imgH="8001000" progId="Word.Document.12">
                  <p:embed/>
                  <p:pic>
                    <p:nvPicPr>
                      <p:cNvPr id="4" name="Object 3">
                        <a:extLst>
                          <a:ext uri="{FF2B5EF4-FFF2-40B4-BE49-F238E27FC236}">
                            <a16:creationId xmlns:a16="http://schemas.microsoft.com/office/drawing/2014/main" id="{4A7B2DAA-88B3-7548-A658-14553429928E}"/>
                          </a:ext>
                        </a:extLst>
                      </p:cNvPr>
                      <p:cNvPicPr/>
                      <p:nvPr/>
                    </p:nvPicPr>
                    <p:blipFill>
                      <a:blip r:embed="rId5"/>
                      <a:stretch>
                        <a:fillRect/>
                      </a:stretch>
                    </p:blipFill>
                    <p:spPr>
                      <a:xfrm>
                        <a:off x="6095999" y="615846"/>
                        <a:ext cx="5996313" cy="5811838"/>
                      </a:xfrm>
                      <a:prstGeom prst="rect">
                        <a:avLst/>
                      </a:prstGeom>
                    </p:spPr>
                  </p:pic>
                </p:oleObj>
              </mc:Fallback>
            </mc:AlternateContent>
          </a:graphicData>
        </a:graphic>
      </p:graphicFrame>
    </p:spTree>
    <p:extLst>
      <p:ext uri="{BB962C8B-B14F-4D97-AF65-F5344CB8AC3E}">
        <p14:creationId xmlns:p14="http://schemas.microsoft.com/office/powerpoint/2010/main" val="2591139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1600-6D48-DF41-8B6F-EA83AB6C1D90}"/>
              </a:ext>
            </a:extLst>
          </p:cNvPr>
          <p:cNvSpPr>
            <a:spLocks noGrp="1"/>
          </p:cNvSpPr>
          <p:nvPr>
            <p:ph type="title"/>
          </p:nvPr>
        </p:nvSpPr>
        <p:spPr>
          <a:xfrm>
            <a:off x="1295402" y="982133"/>
            <a:ext cx="9601196" cy="515363"/>
          </a:xfrm>
        </p:spPr>
        <p:txBody>
          <a:bodyPr>
            <a:normAutofit fontScale="90000"/>
          </a:bodyPr>
          <a:lstStyle/>
          <a:p>
            <a:r>
              <a:rPr lang="en-US" dirty="0"/>
              <a:t>Create a Self Care Plan</a:t>
            </a:r>
          </a:p>
        </p:txBody>
      </p:sp>
      <p:sp>
        <p:nvSpPr>
          <p:cNvPr id="3" name="Content Placeholder 2">
            <a:extLst>
              <a:ext uri="{FF2B5EF4-FFF2-40B4-BE49-F238E27FC236}">
                <a16:creationId xmlns:a16="http://schemas.microsoft.com/office/drawing/2014/main" id="{9F9AF7EE-2094-7940-9AEC-45EDE24D8FCB}"/>
              </a:ext>
            </a:extLst>
          </p:cNvPr>
          <p:cNvSpPr>
            <a:spLocks noGrp="1"/>
          </p:cNvSpPr>
          <p:nvPr>
            <p:ph idx="1"/>
          </p:nvPr>
        </p:nvSpPr>
        <p:spPr>
          <a:xfrm>
            <a:off x="1295402" y="1497496"/>
            <a:ext cx="9601196" cy="4625007"/>
          </a:xfrm>
        </p:spPr>
        <p:txBody>
          <a:bodyPr>
            <a:normAutofit fontScale="55000" lnSpcReduction="20000"/>
          </a:bodyPr>
          <a:lstStyle/>
          <a:p>
            <a:pPr marL="0" indent="0">
              <a:buNone/>
            </a:pPr>
            <a:r>
              <a:rPr lang="en-US" sz="3300" dirty="0"/>
              <a:t>To better care for myself, I commit to doing the following </a:t>
            </a:r>
          </a:p>
          <a:p>
            <a:r>
              <a:rPr lang="en-US" sz="3300" b="1" u="sng" dirty="0"/>
              <a:t>Physical:</a:t>
            </a:r>
            <a:r>
              <a:rPr lang="en-US" sz="3300" dirty="0"/>
              <a:t> i.e. yoga or tai chi; aerobic activity like running; biking, hiking; strength building like working out, gardening or cleaning; spend time outside</a:t>
            </a:r>
          </a:p>
          <a:p>
            <a:r>
              <a:rPr lang="en-US" sz="3300" b="1" u="sng" dirty="0"/>
              <a:t>Psychological:</a:t>
            </a:r>
            <a:r>
              <a:rPr lang="en-US" sz="3300" dirty="0"/>
              <a:t> </a:t>
            </a:r>
            <a:r>
              <a:rPr lang="en-US" sz="3300" dirty="0" err="1"/>
              <a:t>ie</a:t>
            </a:r>
            <a:r>
              <a:rPr lang="en-US" sz="3300" dirty="0"/>
              <a:t>. Become aware of underlying triggers that cause anxiety or distress and develop a de-escalating strategy for when this occurs; engage in Pet Therapy, find a support group, get “</a:t>
            </a:r>
            <a:r>
              <a:rPr lang="en-US" sz="3300" dirty="0" err="1"/>
              <a:t>teletherapy</a:t>
            </a:r>
            <a:r>
              <a:rPr lang="en-US" sz="3300" dirty="0"/>
              <a:t>”</a:t>
            </a:r>
          </a:p>
          <a:p>
            <a:r>
              <a:rPr lang="en-US" sz="3300" b="1" u="sng" dirty="0"/>
              <a:t>Spiritual:</a:t>
            </a:r>
            <a:r>
              <a:rPr lang="en-US" sz="3300" dirty="0"/>
              <a:t> i.e. meditate, engage in deep breathing or relaxation exercises, attend a service, call someone special, journal your experiences, compose a daily gratitude list, forgive people, pray, say </a:t>
            </a:r>
            <a:r>
              <a:rPr lang="en-US" sz="3300" dirty="0" err="1"/>
              <a:t>Tehillim</a:t>
            </a:r>
            <a:r>
              <a:rPr lang="en-US" sz="3300" dirty="0"/>
              <a:t> (Psalms); read some uplifting texts </a:t>
            </a:r>
          </a:p>
          <a:p>
            <a:r>
              <a:rPr lang="en-US" sz="3300" b="1" u="sng" dirty="0"/>
              <a:t>Personal/ Social : </a:t>
            </a:r>
            <a:r>
              <a:rPr lang="en-US" sz="3300" dirty="0"/>
              <a:t>i.e.; create something through art, music, writing, video, photography, watch a documentary; go on a virtual trip, start a new hobby; call a friend; schedule a coffee meet-up; pick a time for a virtual  group hug with folks (Wear masks if engaging with others and physically distance.)</a:t>
            </a:r>
          </a:p>
          <a:p>
            <a:r>
              <a:rPr lang="en-US" sz="3300" b="1" u="sng" dirty="0"/>
              <a:t>Relaxing: Find time to do something you enjoy!</a:t>
            </a:r>
            <a:r>
              <a:rPr lang="en-US" sz="3300" dirty="0"/>
              <a:t> </a:t>
            </a:r>
            <a:r>
              <a:rPr lang="en-US" sz="3300" dirty="0" err="1"/>
              <a:t>ie</a:t>
            </a:r>
            <a:r>
              <a:rPr lang="en-US" sz="3300" dirty="0"/>
              <a:t>  listen to or play music, binge watch TV, play videogames; walk your dog; play with your children, take a hot bath, drink a glass of chamomile tea, schedule a massage or aromatherapy session, read a book, bake a cake, cook a meal</a:t>
            </a:r>
          </a:p>
          <a:p>
            <a:r>
              <a:rPr lang="en-US" sz="3300" b="1" dirty="0"/>
              <a:t>As some say, “Let go and let God!”…. </a:t>
            </a:r>
          </a:p>
          <a:p>
            <a:endParaRPr lang="en-US" dirty="0"/>
          </a:p>
        </p:txBody>
      </p:sp>
    </p:spTree>
    <p:extLst>
      <p:ext uri="{BB962C8B-B14F-4D97-AF65-F5344CB8AC3E}">
        <p14:creationId xmlns:p14="http://schemas.microsoft.com/office/powerpoint/2010/main" val="2741817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CAD6B-82B6-DD4B-B201-E254275C0DA0}"/>
              </a:ext>
            </a:extLst>
          </p:cNvPr>
          <p:cNvSpPr>
            <a:spLocks noGrp="1"/>
          </p:cNvSpPr>
          <p:nvPr>
            <p:ph type="title"/>
          </p:nvPr>
        </p:nvSpPr>
        <p:spPr>
          <a:xfrm>
            <a:off x="1295402" y="982132"/>
            <a:ext cx="3435624" cy="1363503"/>
          </a:xfrm>
        </p:spPr>
        <p:txBody>
          <a:bodyPr>
            <a:normAutofit fontScale="90000"/>
          </a:bodyPr>
          <a:lstStyle/>
          <a:p>
            <a:r>
              <a:rPr lang="en-US" dirty="0"/>
              <a:t>Mindfulness: Re-Framing</a:t>
            </a:r>
          </a:p>
        </p:txBody>
      </p:sp>
      <p:pic>
        <p:nvPicPr>
          <p:cNvPr id="4" name="Content Placeholder 4">
            <a:extLst>
              <a:ext uri="{FF2B5EF4-FFF2-40B4-BE49-F238E27FC236}">
                <a16:creationId xmlns:a16="http://schemas.microsoft.com/office/drawing/2014/main" id="{21A3F805-1B61-FE49-BBE2-CEB968A11930}"/>
              </a:ext>
            </a:extLst>
          </p:cNvPr>
          <p:cNvPicPr>
            <a:picLocks noGrp="1" noChangeAspect="1"/>
          </p:cNvPicPr>
          <p:nvPr>
            <p:ph idx="1"/>
          </p:nvPr>
        </p:nvPicPr>
        <p:blipFill rotWithShape="1">
          <a:blip r:embed="rId3"/>
          <a:srcRect r="2139"/>
          <a:stretch/>
        </p:blipFill>
        <p:spPr>
          <a:xfrm>
            <a:off x="5950226" y="785838"/>
            <a:ext cx="5420139" cy="5538611"/>
          </a:xfrm>
          <a:prstGeom prst="rect">
            <a:avLst/>
          </a:prstGeom>
        </p:spPr>
      </p:pic>
    </p:spTree>
    <p:extLst>
      <p:ext uri="{BB962C8B-B14F-4D97-AF65-F5344CB8AC3E}">
        <p14:creationId xmlns:p14="http://schemas.microsoft.com/office/powerpoint/2010/main" val="89571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a:t>
            </a:r>
          </a:p>
        </p:txBody>
      </p:sp>
      <p:sp>
        <p:nvSpPr>
          <p:cNvPr id="3" name="Content Placeholder 2"/>
          <p:cNvSpPr>
            <a:spLocks noGrp="1"/>
          </p:cNvSpPr>
          <p:nvPr>
            <p:ph idx="1"/>
          </p:nvPr>
        </p:nvSpPr>
        <p:spPr>
          <a:xfrm>
            <a:off x="1295401" y="2475186"/>
            <a:ext cx="9601196" cy="3400682"/>
          </a:xfrm>
        </p:spPr>
        <p:txBody>
          <a:bodyPr>
            <a:normAutofit fontScale="92500" lnSpcReduction="10000"/>
          </a:bodyPr>
          <a:lstStyle/>
          <a:p>
            <a:r>
              <a:rPr lang="en-US" dirty="0"/>
              <a:t>Choose self expression— Journaling, AKA My Diary</a:t>
            </a:r>
          </a:p>
          <a:p>
            <a:pPr lvl="8"/>
            <a:r>
              <a:rPr lang="en-US" sz="1600" dirty="0">
                <a:latin typeface="Arial" panose="020B0604020202020204" pitchFamily="34" charset="0"/>
                <a:cs typeface="Arial" panose="020B0604020202020204" pitchFamily="34" charset="0"/>
              </a:rPr>
              <a:t>WHAT TO INCLUDE</a:t>
            </a:r>
          </a:p>
          <a:p>
            <a:pPr lvl="8"/>
            <a:r>
              <a:rPr lang="en-US" sz="1600" dirty="0">
                <a:latin typeface="Arial" panose="020B0604020202020204" pitchFamily="34" charset="0"/>
                <a:cs typeface="Arial" panose="020B0604020202020204" pitchFamily="34" charset="0"/>
              </a:rPr>
              <a:t>Write honestly</a:t>
            </a:r>
          </a:p>
          <a:p>
            <a:pPr lvl="8"/>
            <a:r>
              <a:rPr lang="en-US" sz="1600" dirty="0">
                <a:latin typeface="Arial" panose="020B0604020202020204" pitchFamily="34" charset="0"/>
                <a:cs typeface="Arial" panose="020B0604020202020204" pitchFamily="34" charset="0"/>
              </a:rPr>
              <a:t>Don’t censor</a:t>
            </a:r>
          </a:p>
          <a:p>
            <a:pPr lvl="8"/>
            <a:r>
              <a:rPr lang="en-US" sz="1600" dirty="0">
                <a:latin typeface="Arial" panose="020B0604020202020204" pitchFamily="34" charset="0"/>
                <a:cs typeface="Arial" panose="020B0604020202020204" pitchFamily="34" charset="0"/>
              </a:rPr>
              <a:t>Express yourself</a:t>
            </a:r>
          </a:p>
          <a:p>
            <a:pPr lvl="8"/>
            <a:r>
              <a:rPr lang="en-US" sz="1600" dirty="0">
                <a:latin typeface="Arial" panose="020B0604020202020204" pitchFamily="34" charset="0"/>
                <a:cs typeface="Arial" panose="020B0604020202020204" pitchFamily="34" charset="0"/>
              </a:rPr>
              <a:t>Add art if you choose</a:t>
            </a:r>
          </a:p>
          <a:p>
            <a:pPr lvl="8"/>
            <a:r>
              <a:rPr lang="en-US" sz="1600" dirty="0">
                <a:latin typeface="Arial" panose="020B0604020202020204" pitchFamily="34" charset="0"/>
                <a:cs typeface="Arial" panose="020B0604020202020204" pitchFamily="34" charset="0"/>
              </a:rPr>
              <a:t>Use colored pens if you choose</a:t>
            </a:r>
          </a:p>
          <a:p>
            <a:pPr lvl="8"/>
            <a:r>
              <a:rPr lang="en-US" sz="1600" dirty="0">
                <a:latin typeface="Arial" panose="020B0604020202020204" pitchFamily="34" charset="0"/>
                <a:cs typeface="Arial" panose="020B0604020202020204" pitchFamily="34" charset="0"/>
              </a:rPr>
              <a:t>For your eyes only</a:t>
            </a:r>
          </a:p>
          <a:p>
            <a:pPr lvl="8"/>
            <a:r>
              <a:rPr lang="en-US" sz="1600" dirty="0">
                <a:latin typeface="Arial" panose="020B0604020202020204" pitchFamily="34" charset="0"/>
                <a:cs typeface="Arial" panose="020B0604020202020204" pitchFamily="34" charset="0"/>
                <a:hlinkClick r:id="rId3"/>
              </a:rPr>
              <a:t>https://medium.com/invisible-illness/how-to-start-introspective-journaling-e9e15556c62f</a:t>
            </a:r>
            <a:r>
              <a:rPr lang="en-US" sz="1600" dirty="0">
                <a:latin typeface="Arial" panose="020B0604020202020204" pitchFamily="34" charset="0"/>
                <a:cs typeface="Arial" panose="020B0604020202020204" pitchFamily="34" charset="0"/>
              </a:rPr>
              <a:t>  </a:t>
            </a:r>
          </a:p>
          <a:p>
            <a:endParaRPr lang="en-US" dirty="0"/>
          </a:p>
        </p:txBody>
      </p:sp>
      <p:pic>
        <p:nvPicPr>
          <p:cNvPr id="4" name="Picture 3" descr="How To Create A Journal From A Blank Not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2300" y="2923252"/>
            <a:ext cx="2832100" cy="2586296"/>
          </a:xfrm>
          <a:prstGeom prst="rect">
            <a:avLst/>
          </a:prstGeom>
        </p:spPr>
      </p:pic>
    </p:spTree>
    <p:extLst>
      <p:ext uri="{BB962C8B-B14F-4D97-AF65-F5344CB8AC3E}">
        <p14:creationId xmlns:p14="http://schemas.microsoft.com/office/powerpoint/2010/main" val="2214251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Creative Arts </a:t>
            </a:r>
          </a:p>
        </p:txBody>
      </p:sp>
      <p:sp>
        <p:nvSpPr>
          <p:cNvPr id="3" name="Content Placeholder 2"/>
          <p:cNvSpPr>
            <a:spLocks noGrp="1"/>
          </p:cNvSpPr>
          <p:nvPr>
            <p:ph idx="1"/>
          </p:nvPr>
        </p:nvSpPr>
        <p:spPr/>
        <p:txBody>
          <a:bodyPr>
            <a:normAutofit fontScale="92500" lnSpcReduction="20000"/>
          </a:bodyPr>
          <a:lstStyle/>
          <a:p>
            <a:r>
              <a:rPr lang="en-US" dirty="0"/>
              <a:t>Cook</a:t>
            </a:r>
          </a:p>
          <a:p>
            <a:r>
              <a:rPr lang="en-US" dirty="0"/>
              <a:t>Bake</a:t>
            </a:r>
          </a:p>
          <a:p>
            <a:r>
              <a:rPr lang="en-US" dirty="0"/>
              <a:t>Color</a:t>
            </a:r>
          </a:p>
          <a:p>
            <a:r>
              <a:rPr lang="en-US" dirty="0"/>
              <a:t>Paint</a:t>
            </a:r>
          </a:p>
          <a:p>
            <a:r>
              <a:rPr lang="en-US" dirty="0"/>
              <a:t>Ceramics</a:t>
            </a:r>
          </a:p>
          <a:p>
            <a:r>
              <a:rPr lang="en-US" dirty="0"/>
              <a:t>Flowers &amp;/or plants</a:t>
            </a:r>
          </a:p>
          <a:p>
            <a:r>
              <a:rPr lang="en-US" dirty="0"/>
              <a:t>Sing</a:t>
            </a:r>
          </a:p>
          <a:p>
            <a:r>
              <a:rPr lang="en-US" dirty="0"/>
              <a:t>Poetry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887" y="4234723"/>
            <a:ext cx="1866379" cy="176091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266" y="2531532"/>
            <a:ext cx="1916483" cy="17285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1301" y="2556931"/>
            <a:ext cx="1778000" cy="2599269"/>
          </a:xfrm>
          <a:prstGeom prst="rect">
            <a:avLst/>
          </a:prstGeom>
        </p:spPr>
      </p:pic>
      <p:pic>
        <p:nvPicPr>
          <p:cNvPr id="7" name="Picture 6" descr="Música y otros ingredientes: La escala musica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8601" y="4353170"/>
            <a:ext cx="1651000" cy="1642465"/>
          </a:xfrm>
          <a:prstGeom prst="rect">
            <a:avLst/>
          </a:prstGeom>
        </p:spPr>
      </p:pic>
    </p:spTree>
    <p:extLst>
      <p:ext uri="{BB962C8B-B14F-4D97-AF65-F5344CB8AC3E}">
        <p14:creationId xmlns:p14="http://schemas.microsoft.com/office/powerpoint/2010/main" val="4253895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2EA4-B286-2F46-A253-C0F83D68D905}"/>
              </a:ext>
            </a:extLst>
          </p:cNvPr>
          <p:cNvSpPr>
            <a:spLocks noGrp="1"/>
          </p:cNvSpPr>
          <p:nvPr>
            <p:ph type="title"/>
          </p:nvPr>
        </p:nvSpPr>
        <p:spPr/>
        <p:txBody>
          <a:bodyPr/>
          <a:lstStyle/>
          <a:p>
            <a:r>
              <a:rPr lang="en-US" dirty="0"/>
              <a:t>Caregiving Opportunities</a:t>
            </a:r>
          </a:p>
        </p:txBody>
      </p:sp>
      <p:sp>
        <p:nvSpPr>
          <p:cNvPr id="3" name="Content Placeholder 2">
            <a:extLst>
              <a:ext uri="{FF2B5EF4-FFF2-40B4-BE49-F238E27FC236}">
                <a16:creationId xmlns:a16="http://schemas.microsoft.com/office/drawing/2014/main" id="{49F36181-8078-3445-B294-32CBD85E7FB4}"/>
              </a:ext>
            </a:extLst>
          </p:cNvPr>
          <p:cNvSpPr>
            <a:spLocks noGrp="1"/>
          </p:cNvSpPr>
          <p:nvPr>
            <p:ph idx="1"/>
          </p:nvPr>
        </p:nvSpPr>
        <p:spPr/>
        <p:txBody>
          <a:bodyPr>
            <a:normAutofit lnSpcReduction="10000"/>
          </a:bodyPr>
          <a:lstStyle/>
          <a:p>
            <a:pPr lvl="1"/>
            <a:r>
              <a:rPr lang="en-US" sz="2400" dirty="0"/>
              <a:t>Meaningful Role: Gives You the Ability to Help Rather than Feel Helpless</a:t>
            </a:r>
          </a:p>
          <a:p>
            <a:pPr lvl="1"/>
            <a:r>
              <a:rPr lang="en-US" sz="2400" dirty="0"/>
              <a:t>Enrichment: Satisfaction, Conﬁdence, Sense of Accomplishment in Providing Support</a:t>
            </a:r>
          </a:p>
          <a:p>
            <a:pPr lvl="1"/>
            <a:r>
              <a:rPr lang="en-US" sz="2400" dirty="0"/>
              <a:t>Inner Purpose: Hidden Strengths and Resources as well as Resilience</a:t>
            </a:r>
          </a:p>
          <a:p>
            <a:pPr lvl="1"/>
            <a:r>
              <a:rPr lang="en-US" sz="2400" dirty="0"/>
              <a:t>New Relationships: Friends &amp; Support Groups</a:t>
            </a:r>
          </a:p>
          <a:p>
            <a:pPr lvl="1"/>
            <a:r>
              <a:rPr lang="en-US" sz="2400" dirty="0"/>
              <a:t>Family Sharing: Closeness &amp; Openness, Bonding</a:t>
            </a:r>
          </a:p>
          <a:p>
            <a:endParaRPr lang="en-US" dirty="0"/>
          </a:p>
        </p:txBody>
      </p:sp>
    </p:spTree>
    <p:extLst>
      <p:ext uri="{BB962C8B-B14F-4D97-AF65-F5344CB8AC3E}">
        <p14:creationId xmlns:p14="http://schemas.microsoft.com/office/powerpoint/2010/main" val="273679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BEF1-BCBE-4A4C-8234-62915765EA54}"/>
              </a:ext>
            </a:extLst>
          </p:cNvPr>
          <p:cNvSpPr>
            <a:spLocks noGrp="1"/>
          </p:cNvSpPr>
          <p:nvPr>
            <p:ph type="title"/>
          </p:nvPr>
        </p:nvSpPr>
        <p:spPr>
          <a:xfrm>
            <a:off x="1295402" y="982132"/>
            <a:ext cx="5330685" cy="1303867"/>
          </a:xfrm>
        </p:spPr>
        <p:txBody>
          <a:bodyPr/>
          <a:lstStyle/>
          <a:p>
            <a:r>
              <a:rPr lang="en-US" dirty="0"/>
              <a:t>Blessings</a:t>
            </a:r>
          </a:p>
        </p:txBody>
      </p:sp>
      <p:sp>
        <p:nvSpPr>
          <p:cNvPr id="3" name="Content Placeholder 2">
            <a:extLst>
              <a:ext uri="{FF2B5EF4-FFF2-40B4-BE49-F238E27FC236}">
                <a16:creationId xmlns:a16="http://schemas.microsoft.com/office/drawing/2014/main" id="{87A7779E-7C5C-4F4E-B656-4353B0DF6BF8}"/>
              </a:ext>
            </a:extLst>
          </p:cNvPr>
          <p:cNvSpPr>
            <a:spLocks noGrp="1"/>
          </p:cNvSpPr>
          <p:nvPr>
            <p:ph idx="1"/>
          </p:nvPr>
        </p:nvSpPr>
        <p:spPr>
          <a:xfrm>
            <a:off x="1295401" y="2556932"/>
            <a:ext cx="5330686" cy="3318936"/>
          </a:xfrm>
        </p:spPr>
        <p:txBody>
          <a:bodyPr/>
          <a:lstStyle/>
          <a:p>
            <a:r>
              <a:rPr lang="en-US" dirty="0"/>
              <a:t>Take a piece of paper and make a list:</a:t>
            </a:r>
          </a:p>
          <a:p>
            <a:r>
              <a:rPr lang="en-US" dirty="0"/>
              <a:t>What are the blessings or gifts that that you have received from caregiving? What do you want to put in your blessing trunk?</a:t>
            </a:r>
          </a:p>
          <a:p>
            <a:pPr marL="0" indent="0">
              <a:buNone/>
            </a:pPr>
            <a:r>
              <a:rPr lang="en-US" dirty="0"/>
              <a:t> </a:t>
            </a:r>
          </a:p>
          <a:p>
            <a:endParaRPr lang="en-US" dirty="0"/>
          </a:p>
        </p:txBody>
      </p:sp>
      <p:pic>
        <p:nvPicPr>
          <p:cNvPr id="4" name="Picture 3">
            <a:extLst>
              <a:ext uri="{FF2B5EF4-FFF2-40B4-BE49-F238E27FC236}">
                <a16:creationId xmlns:a16="http://schemas.microsoft.com/office/drawing/2014/main" id="{23976462-55B0-8F42-8761-1A428F62AC37}"/>
              </a:ext>
            </a:extLst>
          </p:cNvPr>
          <p:cNvPicPr/>
          <p:nvPr/>
        </p:nvPicPr>
        <p:blipFill>
          <a:blip r:embed="rId3"/>
          <a:srcRect/>
          <a:stretch>
            <a:fillRect/>
          </a:stretch>
        </p:blipFill>
        <p:spPr bwMode="auto">
          <a:xfrm>
            <a:off x="6805337" y="1552659"/>
            <a:ext cx="4698365" cy="4351338"/>
          </a:xfrm>
          <a:prstGeom prst="rect">
            <a:avLst/>
          </a:prstGeom>
          <a:noFill/>
          <a:ln w="9525">
            <a:noFill/>
            <a:miter lim="800000"/>
            <a:headEnd/>
            <a:tailEnd/>
          </a:ln>
        </p:spPr>
      </p:pic>
    </p:spTree>
    <p:extLst>
      <p:ext uri="{BB962C8B-B14F-4D97-AF65-F5344CB8AC3E}">
        <p14:creationId xmlns:p14="http://schemas.microsoft.com/office/powerpoint/2010/main" val="212401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FA76-7236-D245-893F-BE60FBC56918}"/>
              </a:ext>
            </a:extLst>
          </p:cNvPr>
          <p:cNvSpPr>
            <a:spLocks noGrp="1"/>
          </p:cNvSpPr>
          <p:nvPr>
            <p:ph type="title"/>
          </p:nvPr>
        </p:nvSpPr>
        <p:spPr/>
        <p:txBody>
          <a:bodyPr/>
          <a:lstStyle/>
          <a:p>
            <a:r>
              <a:rPr lang="en-US" dirty="0"/>
              <a:t>Grounding and Welcome</a:t>
            </a:r>
          </a:p>
        </p:txBody>
      </p:sp>
      <p:sp>
        <p:nvSpPr>
          <p:cNvPr id="3" name="Content Placeholder 2">
            <a:extLst>
              <a:ext uri="{FF2B5EF4-FFF2-40B4-BE49-F238E27FC236}">
                <a16:creationId xmlns:a16="http://schemas.microsoft.com/office/drawing/2014/main" id="{6940B670-94E5-7245-91ED-DC7D11C38AE6}"/>
              </a:ext>
            </a:extLst>
          </p:cNvPr>
          <p:cNvSpPr>
            <a:spLocks noGrp="1"/>
          </p:cNvSpPr>
          <p:nvPr>
            <p:ph idx="1"/>
          </p:nvPr>
        </p:nvSpPr>
        <p:spPr/>
        <p:txBody>
          <a:bodyPr/>
          <a:lstStyle/>
          <a:p>
            <a:r>
              <a:rPr lang="en-US" dirty="0"/>
              <a:t>Breathe---let go of the day; be present to the current moment</a:t>
            </a:r>
          </a:p>
          <a:p>
            <a:r>
              <a:rPr lang="en-US" dirty="0" err="1"/>
              <a:t>Shehechiyanu</a:t>
            </a:r>
            <a:r>
              <a:rPr lang="en-US" dirty="0"/>
              <a:t> Prayer--- </a:t>
            </a:r>
          </a:p>
          <a:p>
            <a:r>
              <a:rPr lang="en-US" i="1" dirty="0"/>
              <a:t>Baruch </a:t>
            </a:r>
            <a:r>
              <a:rPr lang="en-US" i="1" dirty="0" err="1"/>
              <a:t>Atah</a:t>
            </a:r>
            <a:r>
              <a:rPr lang="en-US" i="1" dirty="0"/>
              <a:t> </a:t>
            </a:r>
            <a:r>
              <a:rPr lang="en-US" i="1" dirty="0" err="1"/>
              <a:t>Adoshem</a:t>
            </a:r>
            <a:r>
              <a:rPr lang="en-US" i="1" dirty="0"/>
              <a:t>, </a:t>
            </a:r>
            <a:r>
              <a:rPr lang="en-US" i="1" dirty="0" err="1"/>
              <a:t>Shehechiyanu</a:t>
            </a:r>
            <a:r>
              <a:rPr lang="en-US" i="1" dirty="0"/>
              <a:t>, </a:t>
            </a:r>
            <a:r>
              <a:rPr lang="en-US" i="1" dirty="0" err="1"/>
              <a:t>Vikiyamanu</a:t>
            </a:r>
            <a:r>
              <a:rPr lang="en-US" i="1" dirty="0"/>
              <a:t>, </a:t>
            </a:r>
            <a:r>
              <a:rPr lang="en-US" i="1" dirty="0" err="1"/>
              <a:t>V’higiyanu</a:t>
            </a:r>
            <a:r>
              <a:rPr lang="en-US" i="1" dirty="0"/>
              <a:t>, </a:t>
            </a:r>
            <a:r>
              <a:rPr lang="en-US" i="1" dirty="0" err="1"/>
              <a:t>lazman</a:t>
            </a:r>
            <a:r>
              <a:rPr lang="en-US" i="1" dirty="0"/>
              <a:t> </a:t>
            </a:r>
            <a:r>
              <a:rPr lang="en-US" i="1" dirty="0" err="1"/>
              <a:t>hazeh</a:t>
            </a:r>
            <a:r>
              <a:rPr lang="en-US" i="1" dirty="0"/>
              <a:t>!</a:t>
            </a:r>
          </a:p>
          <a:p>
            <a:r>
              <a:rPr lang="en-US" dirty="0"/>
              <a:t>Blessed are You,  G-D, who has given us life, </a:t>
            </a:r>
            <a:r>
              <a:rPr lang="en-US" dirty="0" err="1"/>
              <a:t>jas</a:t>
            </a:r>
            <a:r>
              <a:rPr lang="en-US" dirty="0"/>
              <a:t> sustained us and has brought us to this special time --- to this opportunity to build relationship, renewal, and resilience. </a:t>
            </a:r>
          </a:p>
        </p:txBody>
      </p:sp>
    </p:spTree>
    <p:extLst>
      <p:ext uri="{BB962C8B-B14F-4D97-AF65-F5344CB8AC3E}">
        <p14:creationId xmlns:p14="http://schemas.microsoft.com/office/powerpoint/2010/main" val="1348331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B7F9-4455-6948-8344-CECE1FACAD91}"/>
              </a:ext>
            </a:extLst>
          </p:cNvPr>
          <p:cNvSpPr>
            <a:spLocks noGrp="1"/>
          </p:cNvSpPr>
          <p:nvPr>
            <p:ph type="title"/>
          </p:nvPr>
        </p:nvSpPr>
        <p:spPr/>
        <p:txBody>
          <a:bodyPr/>
          <a:lstStyle/>
          <a:p>
            <a:r>
              <a:rPr lang="en-US" dirty="0"/>
              <a:t>Gratitude</a:t>
            </a:r>
          </a:p>
        </p:txBody>
      </p:sp>
      <p:sp>
        <p:nvSpPr>
          <p:cNvPr id="3" name="Content Placeholder 2">
            <a:extLst>
              <a:ext uri="{FF2B5EF4-FFF2-40B4-BE49-F238E27FC236}">
                <a16:creationId xmlns:a16="http://schemas.microsoft.com/office/drawing/2014/main" id="{9C304159-D8A9-C549-BF68-D18936A146C9}"/>
              </a:ext>
            </a:extLst>
          </p:cNvPr>
          <p:cNvSpPr>
            <a:spLocks noGrp="1"/>
          </p:cNvSpPr>
          <p:nvPr>
            <p:ph idx="1"/>
          </p:nvPr>
        </p:nvSpPr>
        <p:spPr>
          <a:xfrm>
            <a:off x="1295401" y="2387600"/>
            <a:ext cx="9601196" cy="3488268"/>
          </a:xfrm>
        </p:spPr>
        <p:txBody>
          <a:bodyPr>
            <a:normAutofit/>
          </a:bodyPr>
          <a:lstStyle/>
          <a:p>
            <a:r>
              <a:rPr lang="en-US" sz="2800" dirty="0"/>
              <a:t>In our tradition, we are encouraged to start our day with </a:t>
            </a:r>
            <a:r>
              <a:rPr lang="en-US" sz="2800" i="1" dirty="0" err="1"/>
              <a:t>Modeh</a:t>
            </a:r>
            <a:r>
              <a:rPr lang="en-US" sz="2800" i="1" dirty="0"/>
              <a:t> Ani</a:t>
            </a:r>
            <a:r>
              <a:rPr lang="en-US" sz="2800" dirty="0"/>
              <a:t> </a:t>
            </a:r>
            <a:r>
              <a:rPr lang="he-IL" sz="2800" b="1" dirty="0"/>
              <a:t>מודה אני לפניך מלך חי וקיים שהחזרת בי נשמתי בחמלה. רבה אמונתך</a:t>
            </a:r>
            <a:r>
              <a:rPr lang="en-US" sz="2800" b="1" dirty="0"/>
              <a:t>  </a:t>
            </a:r>
            <a:r>
              <a:rPr lang="en-US" sz="2800" dirty="0"/>
              <a:t>and to  say/ acknowledge 100 blessings a day</a:t>
            </a:r>
          </a:p>
          <a:p>
            <a:r>
              <a:rPr lang="en-US" sz="2800" i="1" dirty="0" err="1"/>
              <a:t>Rabba</a:t>
            </a:r>
            <a:r>
              <a:rPr lang="en-US" sz="2800" i="1" dirty="0"/>
              <a:t> </a:t>
            </a:r>
            <a:r>
              <a:rPr lang="en-US" sz="2800" i="1" dirty="0" err="1"/>
              <a:t>Emunatecha</a:t>
            </a:r>
            <a:r>
              <a:rPr lang="en-US" sz="2800" i="1" dirty="0"/>
              <a:t>- </a:t>
            </a:r>
            <a:r>
              <a:rPr lang="en-US" sz="2800" i="1" dirty="0" err="1"/>
              <a:t>Rabbaynu</a:t>
            </a:r>
            <a:r>
              <a:rPr lang="en-US" sz="2800" i="1" dirty="0"/>
              <a:t> </a:t>
            </a:r>
            <a:r>
              <a:rPr lang="en-US" sz="2800" i="1" dirty="0" err="1"/>
              <a:t>Tzadok</a:t>
            </a:r>
            <a:r>
              <a:rPr lang="en-US" sz="2800" i="1" dirty="0"/>
              <a:t> </a:t>
            </a:r>
            <a:r>
              <a:rPr lang="en-US" sz="2800" dirty="0"/>
              <a:t>says it means </a:t>
            </a:r>
            <a:r>
              <a:rPr lang="en-US" sz="2800" dirty="0" err="1"/>
              <a:t>Gd</a:t>
            </a:r>
            <a:r>
              <a:rPr lang="en-US" sz="2800" dirty="0"/>
              <a:t> believes in us</a:t>
            </a:r>
          </a:p>
          <a:p>
            <a:r>
              <a:rPr lang="en-US" sz="2800" i="1" dirty="0" err="1"/>
              <a:t>Rabbaynu</a:t>
            </a:r>
            <a:r>
              <a:rPr lang="en-US" sz="2800" i="1" dirty="0"/>
              <a:t> </a:t>
            </a:r>
            <a:r>
              <a:rPr lang="en-US" sz="2800" i="1" dirty="0" err="1"/>
              <a:t>Nachman</a:t>
            </a:r>
            <a:r>
              <a:rPr lang="en-US" sz="2800" dirty="0"/>
              <a:t>- We each have an inner tune &amp; we need to teach children and ourselves  to find their inner tune,  inner spark</a:t>
            </a:r>
          </a:p>
          <a:p>
            <a:endParaRPr lang="en-US" dirty="0"/>
          </a:p>
          <a:p>
            <a:endParaRPr lang="en-US" dirty="0"/>
          </a:p>
        </p:txBody>
      </p:sp>
    </p:spTree>
    <p:extLst>
      <p:ext uri="{BB962C8B-B14F-4D97-AF65-F5344CB8AC3E}">
        <p14:creationId xmlns:p14="http://schemas.microsoft.com/office/powerpoint/2010/main" val="1183295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Gratitude Journal</a:t>
            </a:r>
          </a:p>
        </p:txBody>
      </p:sp>
      <p:sp>
        <p:nvSpPr>
          <p:cNvPr id="3" name="Content Placeholder 2"/>
          <p:cNvSpPr>
            <a:spLocks noGrp="1"/>
          </p:cNvSpPr>
          <p:nvPr>
            <p:ph idx="1"/>
          </p:nvPr>
        </p:nvSpPr>
        <p:spPr/>
        <p:txBody>
          <a:bodyPr/>
          <a:lstStyle/>
          <a:p>
            <a:r>
              <a:rPr lang="en-US" dirty="0"/>
              <a:t>Keep a Gratitude Journal:</a:t>
            </a:r>
          </a:p>
          <a:p>
            <a:r>
              <a:rPr lang="en-US" dirty="0"/>
              <a:t>At the beginning of the journal, make a list of all the things you’re grateful for, in general.</a:t>
            </a:r>
          </a:p>
          <a:p>
            <a:r>
              <a:rPr lang="en-US" dirty="0"/>
              <a:t> At the end of each day, on a separate page, list the things you are grateful for that day. You can use words, or you can draw visual representations.</a:t>
            </a:r>
          </a:p>
          <a:p>
            <a:r>
              <a:rPr lang="en-US" dirty="0"/>
              <a:t>You might want to share this with the person who you are caregiving---and ask them what they are grateful for also.</a:t>
            </a:r>
          </a:p>
          <a:p>
            <a:endParaRPr lang="en-US" dirty="0"/>
          </a:p>
          <a:p>
            <a:endParaRPr lang="en-US" dirty="0"/>
          </a:p>
        </p:txBody>
      </p:sp>
    </p:spTree>
    <p:extLst>
      <p:ext uri="{BB962C8B-B14F-4D97-AF65-F5344CB8AC3E}">
        <p14:creationId xmlns:p14="http://schemas.microsoft.com/office/powerpoint/2010/main" val="2580432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David </a:t>
            </a:r>
            <a:r>
              <a:rPr lang="en-US" dirty="0" err="1"/>
              <a:t>Steindl-Rast</a:t>
            </a:r>
            <a:r>
              <a:rPr lang="en-US" dirty="0"/>
              <a:t>, monk and interfaith scholar</a:t>
            </a:r>
          </a:p>
        </p:txBody>
      </p:sp>
      <p:sp>
        <p:nvSpPr>
          <p:cNvPr id="3" name="Content Placeholder 2"/>
          <p:cNvSpPr>
            <a:spLocks noGrp="1"/>
          </p:cNvSpPr>
          <p:nvPr>
            <p:ph idx="1"/>
          </p:nvPr>
        </p:nvSpPr>
        <p:spPr>
          <a:xfrm>
            <a:off x="1295401" y="2451100"/>
            <a:ext cx="9601196" cy="3797300"/>
          </a:xfrm>
        </p:spPr>
        <p:txBody>
          <a:bodyPr>
            <a:normAutofit lnSpcReduction="10000"/>
          </a:bodyPr>
          <a:lstStyle/>
          <a:p>
            <a:r>
              <a:rPr lang="en-US" dirty="0"/>
              <a:t>Raised in Vienna as a Catholic,  suffered because ¼ Jewish, As a family emigrated to US and became  a Benedictine monk in 1953</a:t>
            </a:r>
          </a:p>
          <a:p>
            <a:r>
              <a:rPr lang="en-US" sz="2600" dirty="0"/>
              <a:t>When we are grateful</a:t>
            </a:r>
          </a:p>
          <a:p>
            <a:pPr lvl="1">
              <a:buFont typeface="Wingdings" panose="05000000000000000000" pitchFamily="2" charset="2"/>
              <a:buChar char="v"/>
            </a:pPr>
            <a:r>
              <a:rPr lang="en-US" dirty="0"/>
              <a:t> </a:t>
            </a:r>
            <a:r>
              <a:rPr lang="en-US" sz="2400" dirty="0"/>
              <a:t>we are not fearful, not violent</a:t>
            </a:r>
          </a:p>
          <a:p>
            <a:pPr lvl="1">
              <a:buFont typeface="Wingdings" panose="05000000000000000000" pitchFamily="2" charset="2"/>
              <a:buChar char="v"/>
            </a:pPr>
            <a:r>
              <a:rPr lang="en-US" sz="2400" dirty="0"/>
              <a:t>Act of sense of enough,  not sense of scarcity</a:t>
            </a:r>
          </a:p>
          <a:p>
            <a:pPr lvl="1">
              <a:buFont typeface="Wingdings" panose="05000000000000000000" pitchFamily="2" charset="2"/>
              <a:buChar char="v"/>
            </a:pPr>
            <a:r>
              <a:rPr lang="en-US" sz="2400" dirty="0"/>
              <a:t>Enjoying the difference between people and respectful to everyone</a:t>
            </a:r>
          </a:p>
          <a:p>
            <a:pPr lvl="1">
              <a:buFont typeface="Wingdings" panose="05000000000000000000" pitchFamily="2" charset="2"/>
              <a:buChar char="v"/>
            </a:pPr>
            <a:r>
              <a:rPr lang="en-US" sz="2400" dirty="0"/>
              <a:t>Future will be network, not a power pyramid. </a:t>
            </a:r>
          </a:p>
          <a:p>
            <a:pPr lvl="1">
              <a:buFont typeface="Wingdings" panose="05000000000000000000" pitchFamily="2" charset="2"/>
              <a:buChar char="v"/>
            </a:pPr>
            <a:r>
              <a:rPr lang="en-US" sz="2400" dirty="0"/>
              <a:t>World of  grateful people is a world of joyful people</a:t>
            </a:r>
          </a:p>
          <a:p>
            <a:endParaRPr lang="en-US" dirty="0"/>
          </a:p>
        </p:txBody>
      </p:sp>
    </p:spTree>
    <p:extLst>
      <p:ext uri="{BB962C8B-B14F-4D97-AF65-F5344CB8AC3E}">
        <p14:creationId xmlns:p14="http://schemas.microsoft.com/office/powerpoint/2010/main" val="2480072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Smile, laugh,  enjoy life’s simple pleasures</a:t>
            </a:r>
          </a:p>
        </p:txBody>
      </p:sp>
      <p:sp>
        <p:nvSpPr>
          <p:cNvPr id="3" name="Content Placeholder 2"/>
          <p:cNvSpPr>
            <a:spLocks noGrp="1"/>
          </p:cNvSpPr>
          <p:nvPr>
            <p:ph idx="1"/>
          </p:nvPr>
        </p:nvSpPr>
        <p:spPr>
          <a:xfrm>
            <a:off x="1295401" y="2413001"/>
            <a:ext cx="9601196" cy="3733800"/>
          </a:xfrm>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100" y="2628900"/>
            <a:ext cx="5484210" cy="3517900"/>
          </a:xfrm>
          <a:prstGeom prst="rect">
            <a:avLst/>
          </a:prstGeom>
        </p:spPr>
      </p:pic>
    </p:spTree>
    <p:extLst>
      <p:ext uri="{BB962C8B-B14F-4D97-AF65-F5344CB8AC3E}">
        <p14:creationId xmlns:p14="http://schemas.microsoft.com/office/powerpoint/2010/main" val="4152085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Mindful: Definitions</a:t>
            </a:r>
          </a:p>
        </p:txBody>
      </p:sp>
      <p:sp>
        <p:nvSpPr>
          <p:cNvPr id="3" name="Content Placeholder 2"/>
          <p:cNvSpPr>
            <a:spLocks noGrp="1"/>
          </p:cNvSpPr>
          <p:nvPr>
            <p:ph idx="1"/>
          </p:nvPr>
        </p:nvSpPr>
        <p:spPr/>
        <p:txBody>
          <a:bodyPr/>
          <a:lstStyle/>
          <a:p>
            <a:r>
              <a:rPr lang="en-US" b="1" dirty="0"/>
              <a:t>Merriam-Webster Dictionary: </a:t>
            </a:r>
            <a:r>
              <a:rPr lang="en-US" dirty="0"/>
              <a:t>the practice of maintaining a non-judgmental state of heightened or complete  awareness of one’s thoughts, emotions or experiences on a moment to moment basis</a:t>
            </a:r>
          </a:p>
          <a:p>
            <a:r>
              <a:rPr lang="en-US" b="1" dirty="0"/>
              <a:t>Cambridge Dictionary: </a:t>
            </a:r>
            <a:r>
              <a:rPr lang="en-US" dirty="0"/>
              <a:t>practice of being completely aware of your mind, body and feelings in the present moment, thought to create a feeling of calm</a:t>
            </a:r>
            <a:endParaRPr lang="en-US" b="1" dirty="0"/>
          </a:p>
          <a:p>
            <a:endParaRPr lang="en-US" dirty="0"/>
          </a:p>
        </p:txBody>
      </p:sp>
    </p:spTree>
    <p:extLst>
      <p:ext uri="{BB962C8B-B14F-4D97-AF65-F5344CB8AC3E}">
        <p14:creationId xmlns:p14="http://schemas.microsoft.com/office/powerpoint/2010/main" val="548743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Practice Being Mindful </a:t>
            </a:r>
          </a:p>
        </p:txBody>
      </p:sp>
      <p:sp>
        <p:nvSpPr>
          <p:cNvPr id="3" name="Content Placeholder 2"/>
          <p:cNvSpPr>
            <a:spLocks noGrp="1"/>
          </p:cNvSpPr>
          <p:nvPr>
            <p:ph idx="1"/>
          </p:nvPr>
        </p:nvSpPr>
        <p:spPr>
          <a:xfrm>
            <a:off x="1435101" y="2493432"/>
            <a:ext cx="9601196" cy="3564468"/>
          </a:xfrm>
        </p:spPr>
        <p:txBody>
          <a:bodyPr>
            <a:normAutofit fontScale="92500" lnSpcReduction="10000"/>
          </a:bodyPr>
          <a:lstStyle/>
          <a:p>
            <a:r>
              <a:rPr lang="en-US" dirty="0"/>
              <a:t>Take a seat. Find a place to sit that feels calm and quiet to you.</a:t>
            </a:r>
          </a:p>
          <a:p>
            <a:r>
              <a:rPr lang="en-US" dirty="0"/>
              <a:t>Set a time limit. If you're just beginning, it can help to choose a short time, such as 5 or 10 minutes.</a:t>
            </a:r>
          </a:p>
          <a:p>
            <a:r>
              <a:rPr lang="en-US" dirty="0"/>
              <a:t>Notice your body. ... </a:t>
            </a:r>
          </a:p>
          <a:p>
            <a:r>
              <a:rPr lang="en-US" dirty="0"/>
              <a:t>Feel your breath. ... </a:t>
            </a:r>
          </a:p>
          <a:p>
            <a:r>
              <a:rPr lang="en-US" dirty="0"/>
              <a:t>Notice when your mind has wandered. ... </a:t>
            </a:r>
          </a:p>
          <a:p>
            <a:r>
              <a:rPr lang="en-US" dirty="0"/>
              <a:t>Be kind to your wandering mind.</a:t>
            </a:r>
          </a:p>
          <a:p>
            <a:r>
              <a:rPr lang="en-US" dirty="0">
                <a:hlinkClick r:id="rId3"/>
              </a:rPr>
              <a:t>https://www.mindful.org/take-a-mindful-moment-5-simple-practices-for-daily-life/</a:t>
            </a:r>
            <a:r>
              <a:rPr lang="en-US" dirty="0"/>
              <a:t> </a:t>
            </a:r>
          </a:p>
          <a:p>
            <a:endParaRPr lang="en-US" dirty="0"/>
          </a:p>
        </p:txBody>
      </p:sp>
    </p:spTree>
    <p:extLst>
      <p:ext uri="{BB962C8B-B14F-4D97-AF65-F5344CB8AC3E}">
        <p14:creationId xmlns:p14="http://schemas.microsoft.com/office/powerpoint/2010/main" val="1217476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Will Be Blessed for Doing </a:t>
            </a:r>
            <a:r>
              <a:rPr lang="en-US" i="1" dirty="0" err="1"/>
              <a:t>Chesed</a:t>
            </a:r>
            <a:endParaRPr lang="en-US" i="1" dirty="0"/>
          </a:p>
        </p:txBody>
      </p:sp>
      <p:sp>
        <p:nvSpPr>
          <p:cNvPr id="3" name="Content Placeholder 2"/>
          <p:cNvSpPr>
            <a:spLocks noGrp="1"/>
          </p:cNvSpPr>
          <p:nvPr>
            <p:ph idx="1"/>
          </p:nvPr>
        </p:nvSpPr>
        <p:spPr>
          <a:xfrm>
            <a:off x="1295401" y="2556932"/>
            <a:ext cx="9601196" cy="3551768"/>
          </a:xfrm>
        </p:spPr>
        <p:txBody>
          <a:bodyPr>
            <a:normAutofit/>
          </a:bodyPr>
          <a:lstStyle/>
          <a:p>
            <a:r>
              <a:rPr lang="en-US" i="1" dirty="0" err="1"/>
              <a:t>Gemilut</a:t>
            </a:r>
            <a:r>
              <a:rPr lang="en-US" i="1" dirty="0"/>
              <a:t> </a:t>
            </a:r>
            <a:r>
              <a:rPr lang="en-US" i="1" dirty="0" err="1"/>
              <a:t>Chasadim</a:t>
            </a:r>
            <a:r>
              <a:rPr lang="en-US" i="1" dirty="0"/>
              <a:t> </a:t>
            </a:r>
            <a:r>
              <a:rPr lang="en-US" dirty="0"/>
              <a:t>– acts of kindness to each other, like the</a:t>
            </a:r>
            <a:r>
              <a:rPr lang="en-US" i="1" dirty="0"/>
              <a:t> </a:t>
            </a:r>
            <a:r>
              <a:rPr lang="en-US" i="1" dirty="0" err="1"/>
              <a:t>pasuk</a:t>
            </a:r>
            <a:r>
              <a:rPr lang="en-US" i="1" dirty="0"/>
              <a:t>/ passage </a:t>
            </a:r>
            <a:r>
              <a:rPr lang="en-US" dirty="0"/>
              <a:t>says in Hoshea, “</a:t>
            </a:r>
            <a:r>
              <a:rPr lang="en-US" dirty="0" err="1"/>
              <a:t>כי</a:t>
            </a:r>
            <a:r>
              <a:rPr lang="en-US" dirty="0"/>
              <a:t> </a:t>
            </a:r>
            <a:r>
              <a:rPr lang="en-US" dirty="0" err="1"/>
              <a:t>חסד</a:t>
            </a:r>
            <a:r>
              <a:rPr lang="en-US" dirty="0"/>
              <a:t> </a:t>
            </a:r>
            <a:r>
              <a:rPr lang="en-US" dirty="0" err="1"/>
              <a:t>חפצתי</a:t>
            </a:r>
            <a:r>
              <a:rPr lang="en-US" dirty="0"/>
              <a:t> </a:t>
            </a:r>
            <a:r>
              <a:rPr lang="en-US" dirty="0" err="1"/>
              <a:t>ולא</a:t>
            </a:r>
            <a:r>
              <a:rPr lang="en-US" dirty="0"/>
              <a:t> </a:t>
            </a:r>
            <a:r>
              <a:rPr lang="en-US" dirty="0" err="1"/>
              <a:t>זבח</a:t>
            </a:r>
            <a:r>
              <a:rPr lang="en-US" dirty="0"/>
              <a:t> – </a:t>
            </a:r>
            <a:r>
              <a:rPr lang="en-US" dirty="0" err="1"/>
              <a:t>Gd</a:t>
            </a:r>
            <a:r>
              <a:rPr lang="en-US" dirty="0"/>
              <a:t> prefers </a:t>
            </a:r>
            <a:r>
              <a:rPr lang="en-US" i="1" dirty="0" err="1"/>
              <a:t>chesed</a:t>
            </a:r>
            <a:r>
              <a:rPr lang="en-US" dirty="0"/>
              <a:t> over </a:t>
            </a:r>
            <a:r>
              <a:rPr lang="en-US" i="1" dirty="0" err="1"/>
              <a:t>korbanot</a:t>
            </a:r>
            <a:r>
              <a:rPr lang="en-US" dirty="0"/>
              <a:t>.” (kindness over sacrifices)</a:t>
            </a:r>
          </a:p>
          <a:p>
            <a:r>
              <a:rPr lang="en-US" dirty="0"/>
              <a:t>The </a:t>
            </a:r>
            <a:r>
              <a:rPr lang="en-US" dirty="0" err="1"/>
              <a:t>Chofetz</a:t>
            </a:r>
            <a:r>
              <a:rPr lang="en-US" dirty="0"/>
              <a:t> Chaim writes further that besides for the atonement that our </a:t>
            </a:r>
            <a:r>
              <a:rPr lang="en-US" i="1" dirty="0" err="1"/>
              <a:t>chasadim</a:t>
            </a:r>
            <a:r>
              <a:rPr lang="en-US" i="1" dirty="0"/>
              <a:t> </a:t>
            </a:r>
            <a:r>
              <a:rPr lang="en-US" dirty="0"/>
              <a:t>bring, they also enable, </a:t>
            </a:r>
            <a:r>
              <a:rPr lang="en-US" i="1" dirty="0" err="1"/>
              <a:t>kavayachol</a:t>
            </a:r>
            <a:r>
              <a:rPr lang="en-US" dirty="0"/>
              <a:t>, </a:t>
            </a:r>
            <a:r>
              <a:rPr lang="en-US" dirty="0" err="1"/>
              <a:t>Gd</a:t>
            </a:r>
            <a:r>
              <a:rPr lang="en-US" dirty="0"/>
              <a:t> to bestow </a:t>
            </a:r>
            <a:r>
              <a:rPr lang="en-US" i="1" dirty="0" err="1"/>
              <a:t>chesed</a:t>
            </a:r>
            <a:r>
              <a:rPr lang="en-US" i="1" dirty="0"/>
              <a:t> </a:t>
            </a:r>
            <a:r>
              <a:rPr lang="en-US" dirty="0"/>
              <a:t>upon us. </a:t>
            </a:r>
            <a:r>
              <a:rPr lang="en-US" dirty="0" err="1"/>
              <a:t>Gd</a:t>
            </a:r>
            <a:r>
              <a:rPr lang="en-US" dirty="0"/>
              <a:t> wants to shower us with </a:t>
            </a:r>
            <a:r>
              <a:rPr lang="en-US" i="1" dirty="0" err="1"/>
              <a:t>beracha</a:t>
            </a:r>
            <a:r>
              <a:rPr lang="en-US" i="1" dirty="0"/>
              <a:t> </a:t>
            </a:r>
            <a:r>
              <a:rPr lang="en-US" dirty="0"/>
              <a:t>and </a:t>
            </a:r>
            <a:r>
              <a:rPr lang="en-US" dirty="0" err="1"/>
              <a:t>Gd</a:t>
            </a:r>
            <a:r>
              <a:rPr lang="en-US" dirty="0"/>
              <a:t> gave us ways to receive it. One of those ways is by doing </a:t>
            </a:r>
            <a:r>
              <a:rPr lang="en-US" i="1" dirty="0" err="1"/>
              <a:t>chesed</a:t>
            </a:r>
            <a:r>
              <a:rPr lang="en-US" dirty="0"/>
              <a:t> with others because that causes </a:t>
            </a:r>
            <a:r>
              <a:rPr lang="en-US" dirty="0" err="1"/>
              <a:t>Gd</a:t>
            </a:r>
            <a:r>
              <a:rPr lang="en-US" dirty="0"/>
              <a:t>, in turn, to do </a:t>
            </a:r>
            <a:r>
              <a:rPr lang="en-US" i="1" dirty="0" err="1"/>
              <a:t>chesed</a:t>
            </a:r>
            <a:r>
              <a:rPr lang="en-US" dirty="0"/>
              <a:t> with us.</a:t>
            </a:r>
          </a:p>
          <a:p>
            <a:endParaRPr lang="en-US" dirty="0"/>
          </a:p>
        </p:txBody>
      </p:sp>
    </p:spTree>
    <p:extLst>
      <p:ext uri="{BB962C8B-B14F-4D97-AF65-F5344CB8AC3E}">
        <p14:creationId xmlns:p14="http://schemas.microsoft.com/office/powerpoint/2010/main" val="4024059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2D1FC-36F2-6D46-A79F-9AAEA792087A}"/>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0CD78536-2E09-8D42-BB30-7F41917E5203}"/>
              </a:ext>
            </a:extLst>
          </p:cNvPr>
          <p:cNvSpPr>
            <a:spLocks noGrp="1"/>
          </p:cNvSpPr>
          <p:nvPr>
            <p:ph idx="1"/>
          </p:nvPr>
        </p:nvSpPr>
        <p:spPr/>
        <p:txBody>
          <a:bodyPr>
            <a:normAutofit lnSpcReduction="10000"/>
          </a:bodyPr>
          <a:lstStyle/>
          <a:p>
            <a:r>
              <a:rPr lang="en-US" dirty="0">
                <a:solidFill>
                  <a:srgbClr val="0070C0"/>
                </a:solidFill>
                <a:hlinkClick r:id="rId3">
                  <a:extLst>
                    <a:ext uri="{A12FA001-AC4F-418D-AE19-62706E023703}">
                      <ahyp:hlinkClr xmlns:ahyp="http://schemas.microsoft.com/office/drawing/2018/hyperlinkcolor" val="tx"/>
                    </a:ext>
                  </a:extLst>
                </a:hlinkClick>
              </a:rPr>
              <a:t>www.caregiver.com</a:t>
            </a:r>
            <a:endParaRPr lang="en-US" dirty="0">
              <a:solidFill>
                <a:srgbClr val="0070C0"/>
              </a:solidFill>
            </a:endParaRPr>
          </a:p>
          <a:p>
            <a:pPr marL="457200" lvl="1" indent="0">
              <a:buNone/>
            </a:pPr>
            <a:r>
              <a:rPr lang="en-US" dirty="0">
                <a:solidFill>
                  <a:schemeClr val="tx1"/>
                </a:solidFill>
              </a:rPr>
              <a:t>Excellent resource for all aspects of caregiving and support groups</a:t>
            </a:r>
          </a:p>
          <a:p>
            <a:r>
              <a:rPr lang="en-US" dirty="0">
                <a:solidFill>
                  <a:schemeClr val="tx1"/>
                </a:solidFill>
                <a:hlinkClick r:id="rId4">
                  <a:extLst>
                    <a:ext uri="{A12FA001-AC4F-418D-AE19-62706E023703}">
                      <ahyp:hlinkClr xmlns:ahyp="http://schemas.microsoft.com/office/drawing/2018/hyperlinkcolor" val="tx"/>
                    </a:ext>
                  </a:extLst>
                </a:hlinkClick>
              </a:rPr>
              <a:t>https://docs.google.com/document/d/1RPNoRklccM09hN5Cl1yAr1pBMvmcsvg5/edit</a:t>
            </a:r>
            <a:endParaRPr lang="en-US" dirty="0">
              <a:solidFill>
                <a:schemeClr val="tx1"/>
              </a:solidFill>
            </a:endParaRPr>
          </a:p>
          <a:p>
            <a:pPr marL="457200" lvl="1" indent="0">
              <a:buNone/>
            </a:pPr>
            <a:r>
              <a:rPr lang="en-US" dirty="0">
                <a:solidFill>
                  <a:schemeClr val="tx1"/>
                </a:solidFill>
              </a:rPr>
              <a:t>Spiritual Tools for Restoring Caregivers’ Spirits by Rabbi Dayle Friedman</a:t>
            </a:r>
          </a:p>
          <a:p>
            <a:r>
              <a:rPr lang="en-US" dirty="0">
                <a:solidFill>
                  <a:schemeClr val="tx1"/>
                </a:solidFill>
                <a:hlinkClick r:id="rId5">
                  <a:extLst>
                    <a:ext uri="{A12FA001-AC4F-418D-AE19-62706E023703}">
                      <ahyp:hlinkClr xmlns:ahyp="http://schemas.microsoft.com/office/drawing/2018/hyperlinkcolor" val="tx"/>
                    </a:ext>
                  </a:extLst>
                </a:hlinkClick>
              </a:rPr>
              <a:t>https://www.caregiver.org/caregiver-statistics-demographics</a:t>
            </a:r>
            <a:endParaRPr lang="en-US" dirty="0">
              <a:solidFill>
                <a:schemeClr val="tx1"/>
              </a:solidFill>
            </a:endParaRPr>
          </a:p>
          <a:p>
            <a:pPr marL="457200" lvl="1" indent="0">
              <a:buNone/>
            </a:pPr>
            <a:r>
              <a:rPr lang="en-US" dirty="0">
                <a:solidFill>
                  <a:schemeClr val="tx1"/>
                </a:solidFill>
              </a:rPr>
              <a:t>Statistics related to the role of caregiver as a benchmark for you to realize that you are not alone!  Also excellent resources at this website.</a:t>
            </a:r>
          </a:p>
        </p:txBody>
      </p:sp>
    </p:spTree>
    <p:extLst>
      <p:ext uri="{BB962C8B-B14F-4D97-AF65-F5344CB8AC3E}">
        <p14:creationId xmlns:p14="http://schemas.microsoft.com/office/powerpoint/2010/main" val="3300732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4A19-1350-114D-B819-68816A18129C}"/>
              </a:ext>
            </a:extLst>
          </p:cNvPr>
          <p:cNvSpPr>
            <a:spLocks noGrp="1"/>
          </p:cNvSpPr>
          <p:nvPr>
            <p:ph type="title"/>
          </p:nvPr>
        </p:nvSpPr>
        <p:spPr>
          <a:xfrm>
            <a:off x="1295402" y="982132"/>
            <a:ext cx="9601196" cy="1403259"/>
          </a:xfrm>
        </p:spPr>
        <p:txBody>
          <a:bodyPr>
            <a:normAutofit/>
          </a:bodyPr>
          <a:lstStyle/>
          <a:p>
            <a:r>
              <a:rPr lang="en-US" dirty="0"/>
              <a:t>Resources (Cont’d) </a:t>
            </a:r>
          </a:p>
        </p:txBody>
      </p:sp>
      <p:sp>
        <p:nvSpPr>
          <p:cNvPr id="3" name="Content Placeholder 2">
            <a:extLst>
              <a:ext uri="{FF2B5EF4-FFF2-40B4-BE49-F238E27FC236}">
                <a16:creationId xmlns:a16="http://schemas.microsoft.com/office/drawing/2014/main" id="{571EDD3A-F6F1-6945-A7E8-78333EE09609}"/>
              </a:ext>
            </a:extLst>
          </p:cNvPr>
          <p:cNvSpPr>
            <a:spLocks noGrp="1"/>
          </p:cNvSpPr>
          <p:nvPr>
            <p:ph idx="1"/>
          </p:nvPr>
        </p:nvSpPr>
        <p:spPr>
          <a:xfrm>
            <a:off x="1295401" y="1431235"/>
            <a:ext cx="9601196" cy="4444633"/>
          </a:xfrm>
        </p:spPr>
        <p:txBody>
          <a:bodyPr>
            <a:normAutofit fontScale="92500" lnSpcReduction="20000"/>
          </a:bodyPr>
          <a:lstStyle/>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t>Family Caregiver Alliance and AARP Report on Caregiving in America</a:t>
            </a:r>
          </a:p>
          <a:p>
            <a:pPr lvl="1"/>
            <a:r>
              <a:rPr lang="en-US" dirty="0">
                <a:solidFill>
                  <a:schemeClr val="tx1"/>
                </a:solidFill>
                <a:hlinkClick r:id="rId2">
                  <a:extLst>
                    <a:ext uri="{A12FA001-AC4F-418D-AE19-62706E023703}">
                      <ahyp:hlinkClr xmlns:ahyp="http://schemas.microsoft.com/office/drawing/2018/hyperlinkcolor" val="tx"/>
                    </a:ext>
                  </a:extLst>
                </a:hlinkClick>
              </a:rPr>
              <a:t>www.caregiver.org</a:t>
            </a:r>
            <a:r>
              <a:rPr lang="en-US" dirty="0">
                <a:solidFill>
                  <a:schemeClr val="tx1"/>
                </a:solidFill>
              </a:rPr>
              <a:t> and </a:t>
            </a:r>
            <a:r>
              <a:rPr lang="en-US" dirty="0">
                <a:solidFill>
                  <a:schemeClr val="tx1"/>
                </a:solidFill>
                <a:hlinkClick r:id="rId3">
                  <a:extLst>
                    <a:ext uri="{A12FA001-AC4F-418D-AE19-62706E023703}">
                      <ahyp:hlinkClr xmlns:ahyp="http://schemas.microsoft.com/office/drawing/2018/hyperlinkcolor" val="tx"/>
                    </a:ext>
                  </a:extLst>
                </a:hlinkClick>
              </a:rPr>
              <a:t>www.aarp.org</a:t>
            </a:r>
            <a:endParaRPr lang="en-US" dirty="0">
              <a:solidFill>
                <a:schemeClr val="tx1"/>
              </a:solidFill>
            </a:endParaRPr>
          </a:p>
          <a:p>
            <a:r>
              <a:rPr lang="en-US" dirty="0">
                <a:solidFill>
                  <a:schemeClr val="tx1"/>
                </a:solidFill>
              </a:rPr>
              <a:t>National Alliance of Caregivers: </a:t>
            </a:r>
            <a:r>
              <a:rPr lang="en-US" dirty="0">
                <a:solidFill>
                  <a:schemeClr val="tx1"/>
                </a:solidFill>
                <a:hlinkClick r:id="rId4">
                  <a:extLst>
                    <a:ext uri="{A12FA001-AC4F-418D-AE19-62706E023703}">
                      <ahyp:hlinkClr xmlns:ahyp="http://schemas.microsoft.com/office/drawing/2018/hyperlinkcolor" val="tx"/>
                    </a:ext>
                  </a:extLst>
                </a:hlinkClick>
              </a:rPr>
              <a:t>www.caregiving.org</a:t>
            </a:r>
            <a:endParaRPr lang="en-US" sz="1600" dirty="0">
              <a:solidFill>
                <a:schemeClr val="tx1"/>
              </a:solidFill>
            </a:endParaRPr>
          </a:p>
          <a:p>
            <a:r>
              <a:rPr lang="en-US" dirty="0">
                <a:solidFill>
                  <a:schemeClr val="tx1"/>
                </a:solidFill>
              </a:rPr>
              <a:t>National Family Caregivers Association: </a:t>
            </a:r>
            <a:r>
              <a:rPr lang="en-US" dirty="0" err="1">
                <a:solidFill>
                  <a:schemeClr val="tx1"/>
                </a:solidFill>
              </a:rPr>
              <a:t>www.caregiveraction.org</a:t>
            </a:r>
            <a:endParaRPr lang="en-US" dirty="0">
              <a:solidFill>
                <a:schemeClr val="tx1"/>
              </a:solidFill>
            </a:endParaRPr>
          </a:p>
          <a:p>
            <a:r>
              <a:rPr lang="en-US" dirty="0">
                <a:solidFill>
                  <a:schemeClr val="tx1"/>
                </a:solidFill>
              </a:rPr>
              <a:t>Alzheimer’s Foundation: </a:t>
            </a:r>
            <a:r>
              <a:rPr lang="en-US" dirty="0">
                <a:solidFill>
                  <a:schemeClr val="tx1"/>
                </a:solidFill>
                <a:hlinkClick r:id="rId5">
                  <a:extLst>
                    <a:ext uri="{A12FA001-AC4F-418D-AE19-62706E023703}">
                      <ahyp:hlinkClr xmlns:ahyp="http://schemas.microsoft.com/office/drawing/2018/hyperlinkcolor" val="tx"/>
                    </a:ext>
                  </a:extLst>
                </a:hlinkClick>
              </a:rPr>
              <a:t>www.alzfdn.org</a:t>
            </a:r>
            <a:endParaRPr lang="en-US" sz="1200" dirty="0">
              <a:solidFill>
                <a:schemeClr val="tx1"/>
              </a:solidFill>
            </a:endParaRPr>
          </a:p>
          <a:p>
            <a:r>
              <a:rPr lang="en-US" dirty="0">
                <a:solidFill>
                  <a:schemeClr val="tx1"/>
                </a:solidFill>
              </a:rPr>
              <a:t>American Cancer Society</a:t>
            </a:r>
            <a:r>
              <a:rPr lang="en-US" u="sng" dirty="0">
                <a:solidFill>
                  <a:schemeClr val="tx1"/>
                </a:solidFill>
              </a:rPr>
              <a:t>: </a:t>
            </a:r>
            <a:r>
              <a:rPr lang="en-US" dirty="0">
                <a:solidFill>
                  <a:schemeClr val="tx1"/>
                </a:solidFill>
                <a:hlinkClick r:id="rId6">
                  <a:extLst>
                    <a:ext uri="{A12FA001-AC4F-418D-AE19-62706E023703}">
                      <ahyp:hlinkClr xmlns:ahyp="http://schemas.microsoft.com/office/drawing/2018/hyperlinkcolor" val="tx"/>
                    </a:ext>
                  </a:extLst>
                </a:hlinkClick>
              </a:rPr>
              <a:t>www.cancer.org/treatment/caregivers</a:t>
            </a:r>
            <a:endParaRPr lang="en-US" sz="1800" dirty="0">
              <a:solidFill>
                <a:schemeClr val="tx1"/>
              </a:solidFill>
            </a:endParaRPr>
          </a:p>
          <a:p>
            <a:r>
              <a:rPr lang="en-US" dirty="0">
                <a:solidFill>
                  <a:schemeClr val="tx1"/>
                </a:solidFill>
              </a:rPr>
              <a:t>National Stroke Association</a:t>
            </a:r>
            <a:r>
              <a:rPr lang="en-US" sz="1800" dirty="0">
                <a:solidFill>
                  <a:schemeClr val="tx1"/>
                </a:solidFill>
              </a:rPr>
              <a:t> : </a:t>
            </a:r>
            <a:r>
              <a:rPr lang="en-US" dirty="0">
                <a:solidFill>
                  <a:schemeClr val="tx1"/>
                </a:solidFill>
                <a:hlinkClick r:id="rId7">
                  <a:extLst>
                    <a:ext uri="{A12FA001-AC4F-418D-AE19-62706E023703}">
                      <ahyp:hlinkClr xmlns:ahyp="http://schemas.microsoft.com/office/drawing/2018/hyperlinkcolor" val="tx"/>
                    </a:ext>
                  </a:extLst>
                </a:hlinkClick>
              </a:rPr>
              <a:t>www.stroke.org/we-can-help/caregivers-and-family/careliving-guide</a:t>
            </a:r>
            <a:endParaRPr lang="en-US" sz="1600" dirty="0">
              <a:solidFill>
                <a:schemeClr val="tx1"/>
              </a:solidFill>
            </a:endParaRPr>
          </a:p>
          <a:p>
            <a:endParaRPr lang="en-US" dirty="0"/>
          </a:p>
        </p:txBody>
      </p:sp>
    </p:spTree>
    <p:extLst>
      <p:ext uri="{BB962C8B-B14F-4D97-AF65-F5344CB8AC3E}">
        <p14:creationId xmlns:p14="http://schemas.microsoft.com/office/powerpoint/2010/main" val="1796854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469520"/>
          </a:xfrm>
        </p:spPr>
        <p:txBody>
          <a:bodyPr>
            <a:normAutofit/>
          </a:bodyPr>
          <a:lstStyle/>
          <a:p>
            <a:r>
              <a:rPr lang="en-US" dirty="0"/>
              <a:t>Resources: Seeking Help </a:t>
            </a:r>
          </a:p>
        </p:txBody>
      </p:sp>
      <p:sp>
        <p:nvSpPr>
          <p:cNvPr id="3" name="Content Placeholder 2"/>
          <p:cNvSpPr>
            <a:spLocks noGrp="1"/>
          </p:cNvSpPr>
          <p:nvPr>
            <p:ph idx="1"/>
          </p:nvPr>
        </p:nvSpPr>
        <p:spPr>
          <a:xfrm>
            <a:off x="1295400" y="2544417"/>
            <a:ext cx="10260723" cy="3602383"/>
          </a:xfrm>
        </p:spPr>
        <p:txBody>
          <a:bodyPr>
            <a:normAutofit fontScale="77500" lnSpcReduction="20000"/>
          </a:bodyPr>
          <a:lstStyle/>
          <a:p>
            <a:r>
              <a:rPr lang="en-US" sz="2800" dirty="0"/>
              <a:t>Talk to someone you trust and respect to help with major psycho-social and financial needs and for referrals. Contact your network of friends for support as well. </a:t>
            </a:r>
          </a:p>
          <a:p>
            <a:r>
              <a:rPr lang="en-US" sz="2800" dirty="0"/>
              <a:t>Contact your local community and government services and medical insurance </a:t>
            </a:r>
          </a:p>
          <a:p>
            <a:r>
              <a:rPr lang="en-US" sz="2800" dirty="0"/>
              <a:t>Contact your Clergy Person or Caring Community in your synagogue</a:t>
            </a:r>
          </a:p>
          <a:p>
            <a:r>
              <a:rPr lang="en-US" sz="2800" dirty="0"/>
              <a:t>Call The Jewish Family Service in your area</a:t>
            </a:r>
          </a:p>
          <a:p>
            <a:pPr lvl="1"/>
            <a:r>
              <a:rPr lang="en-US" sz="2400" dirty="0"/>
              <a:t>In NYC: The Jewish Board 844-663-2255</a:t>
            </a:r>
          </a:p>
          <a:p>
            <a:pPr lvl="1"/>
            <a:r>
              <a:rPr lang="en-US" sz="2400" dirty="0"/>
              <a:t>In Miami area: </a:t>
            </a:r>
            <a:r>
              <a:rPr lang="en-US" sz="2400" dirty="0" err="1"/>
              <a:t>Mishkan</a:t>
            </a:r>
            <a:r>
              <a:rPr lang="en-US" sz="2400" dirty="0"/>
              <a:t> Miami, the spiritual connection for The Greater Miami </a:t>
            </a:r>
          </a:p>
          <a:p>
            <a:pPr marL="914400" lvl="2" indent="0">
              <a:buNone/>
            </a:pPr>
            <a:r>
              <a:rPr lang="en-US" sz="2200" dirty="0"/>
              <a:t>Jewish Federation: 	</a:t>
            </a:r>
            <a:r>
              <a:rPr lang="en-US" sz="2200" dirty="0">
                <a:solidFill>
                  <a:schemeClr val="tx1"/>
                </a:solidFill>
                <a:hlinkClick r:id="rId3">
                  <a:extLst>
                    <a:ext uri="{A12FA001-AC4F-418D-AE19-62706E023703}">
                      <ahyp:hlinkClr xmlns:ahyp="http://schemas.microsoft.com/office/drawing/2018/hyperlinkcolor" val="tx"/>
                    </a:ext>
                  </a:extLst>
                </a:hlinkClick>
              </a:rPr>
              <a:t>https://jewishmiami.org/connect/interest/mishkan-miami</a:t>
            </a:r>
            <a:r>
              <a:rPr lang="en-US" sz="2200" dirty="0">
                <a:solidFill>
                  <a:schemeClr val="tx1"/>
                </a:solidFill>
              </a:rPr>
              <a:t>  </a:t>
            </a:r>
          </a:p>
          <a:p>
            <a:pPr marL="457200" lvl="1" indent="0">
              <a:buNone/>
            </a:pPr>
            <a:r>
              <a:rPr lang="en-US" sz="2400" dirty="0"/>
              <a:t>	or  Jewish Community Services: 305-576-6550	</a:t>
            </a:r>
            <a:endParaRPr lang="en-US"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5338" y="3011214"/>
            <a:ext cx="1312479" cy="2947947"/>
          </a:xfrm>
          <a:prstGeom prst="rect">
            <a:avLst/>
          </a:prstGeom>
        </p:spPr>
      </p:pic>
    </p:spTree>
    <p:extLst>
      <p:ext uri="{BB962C8B-B14F-4D97-AF65-F5344CB8AC3E}">
        <p14:creationId xmlns:p14="http://schemas.microsoft.com/office/powerpoint/2010/main" val="2933899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7CC78-4239-124C-9D03-01D31EFD1A70}"/>
              </a:ext>
            </a:extLst>
          </p:cNvPr>
          <p:cNvSpPr>
            <a:spLocks noGrp="1"/>
          </p:cNvSpPr>
          <p:nvPr>
            <p:ph type="title"/>
          </p:nvPr>
        </p:nvSpPr>
        <p:spPr/>
        <p:txBody>
          <a:bodyPr/>
          <a:lstStyle/>
          <a:p>
            <a:r>
              <a:rPr lang="en-US" dirty="0"/>
              <a:t>Housekeeping</a:t>
            </a:r>
          </a:p>
        </p:txBody>
      </p:sp>
      <p:sp>
        <p:nvSpPr>
          <p:cNvPr id="3" name="Content Placeholder 2">
            <a:extLst>
              <a:ext uri="{FF2B5EF4-FFF2-40B4-BE49-F238E27FC236}">
                <a16:creationId xmlns:a16="http://schemas.microsoft.com/office/drawing/2014/main" id="{78E0F96D-19BF-0B4A-9E29-B9281028CED6}"/>
              </a:ext>
            </a:extLst>
          </p:cNvPr>
          <p:cNvSpPr>
            <a:spLocks noGrp="1"/>
          </p:cNvSpPr>
          <p:nvPr>
            <p:ph idx="1"/>
          </p:nvPr>
        </p:nvSpPr>
        <p:spPr/>
        <p:txBody>
          <a:bodyPr>
            <a:normAutofit lnSpcReduction="10000"/>
          </a:bodyPr>
          <a:lstStyle/>
          <a:p>
            <a:r>
              <a:rPr lang="en-US" dirty="0"/>
              <a:t>How to use zoom/ muting,  chat</a:t>
            </a:r>
          </a:p>
          <a:p>
            <a:r>
              <a:rPr lang="en-US" dirty="0"/>
              <a:t>Confidentiality--- please don’t share other’s stories without permission.</a:t>
            </a:r>
          </a:p>
          <a:p>
            <a:r>
              <a:rPr lang="en-US" dirty="0"/>
              <a:t>Speak with “I” statements.</a:t>
            </a:r>
          </a:p>
          <a:p>
            <a:r>
              <a:rPr lang="en-US" dirty="0"/>
              <a:t>Ask any questions that are of concern to you. </a:t>
            </a:r>
          </a:p>
          <a:p>
            <a:pPr lvl="1"/>
            <a:r>
              <a:rPr lang="en-US" sz="2400" dirty="0"/>
              <a:t>Raise your hand in reactions or Put in Chat</a:t>
            </a:r>
          </a:p>
          <a:p>
            <a:r>
              <a:rPr lang="en-US" dirty="0"/>
              <a:t>If you have anything you would like to add, please put in the chat and we will try to include.</a:t>
            </a:r>
          </a:p>
          <a:p>
            <a:endParaRPr lang="en-US" dirty="0"/>
          </a:p>
        </p:txBody>
      </p:sp>
    </p:spTree>
    <p:extLst>
      <p:ext uri="{BB962C8B-B14F-4D97-AF65-F5344CB8AC3E}">
        <p14:creationId xmlns:p14="http://schemas.microsoft.com/office/powerpoint/2010/main" val="1843188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0DBE-DBAB-7047-B81E-83FF7A195512}"/>
              </a:ext>
            </a:extLst>
          </p:cNvPr>
          <p:cNvSpPr>
            <a:spLocks noGrp="1"/>
          </p:cNvSpPr>
          <p:nvPr>
            <p:ph type="title"/>
          </p:nvPr>
        </p:nvSpPr>
        <p:spPr/>
        <p:txBody>
          <a:bodyPr>
            <a:noAutofit/>
          </a:bodyPr>
          <a:lstStyle/>
          <a:p>
            <a:br>
              <a:rPr lang="en-US" sz="2800" b="1" dirty="0"/>
            </a:br>
            <a:r>
              <a:rPr lang="en-US" sz="3200" b="1" dirty="0"/>
              <a:t>Websites to Help You Manage </a:t>
            </a:r>
            <a:br>
              <a:rPr lang="en-US" sz="3200" b="1" dirty="0"/>
            </a:br>
            <a:r>
              <a:rPr lang="en-US" sz="3200" b="1" dirty="0"/>
              <a:t>Caregiving Communication and Tasks</a:t>
            </a:r>
            <a:br>
              <a:rPr lang="en-US" sz="2800" b="1" dirty="0"/>
            </a:br>
            <a:endParaRPr lang="en-US" sz="2800" dirty="0"/>
          </a:p>
        </p:txBody>
      </p:sp>
      <p:sp>
        <p:nvSpPr>
          <p:cNvPr id="3" name="Content Placeholder 2">
            <a:extLst>
              <a:ext uri="{FF2B5EF4-FFF2-40B4-BE49-F238E27FC236}">
                <a16:creationId xmlns:a16="http://schemas.microsoft.com/office/drawing/2014/main" id="{61AA21E9-E346-8740-A197-DCD2E5590788}"/>
              </a:ext>
            </a:extLst>
          </p:cNvPr>
          <p:cNvSpPr>
            <a:spLocks noGrp="1"/>
          </p:cNvSpPr>
          <p:nvPr>
            <p:ph idx="1"/>
          </p:nvPr>
        </p:nvSpPr>
        <p:spPr/>
        <p:txBody>
          <a:bodyPr>
            <a:normAutofit fontScale="92500" lnSpcReduction="20000"/>
          </a:bodyPr>
          <a:lstStyle/>
          <a:p>
            <a:r>
              <a:rPr lang="en-US" u="heavy" dirty="0">
                <a:solidFill>
                  <a:schemeClr val="tx1"/>
                </a:solidFill>
                <a:hlinkClick r:id="rId2">
                  <a:extLst>
                    <a:ext uri="{A12FA001-AC4F-418D-AE19-62706E023703}">
                      <ahyp:hlinkClr xmlns:ahyp="http://schemas.microsoft.com/office/drawing/2018/hyperlinkcolor" val="tx"/>
                    </a:ext>
                  </a:extLst>
                </a:hlinkClick>
              </a:rPr>
              <a:t>www.caringbridge.org</a:t>
            </a:r>
            <a:br>
              <a:rPr lang="en-US" dirty="0">
                <a:solidFill>
                  <a:schemeClr val="tx1"/>
                </a:solidFill>
              </a:rPr>
            </a:br>
            <a:r>
              <a:rPr lang="en-US" dirty="0">
                <a:solidFill>
                  <a:schemeClr val="tx1"/>
                </a:solidFill>
              </a:rPr>
              <a:t>Way for you to give information to those who need to know what is happening, so that you don’t need to respond to continuous email/ phones.</a:t>
            </a:r>
          </a:p>
          <a:p>
            <a:r>
              <a:rPr lang="en-US" u="heavy" dirty="0">
                <a:solidFill>
                  <a:schemeClr val="tx1"/>
                </a:solidFill>
                <a:hlinkClick r:id="rId3">
                  <a:extLst>
                    <a:ext uri="{A12FA001-AC4F-418D-AE19-62706E023703}">
                      <ahyp:hlinkClr xmlns:ahyp="http://schemas.microsoft.com/office/drawing/2018/hyperlinkcolor" val="tx"/>
                    </a:ext>
                  </a:extLst>
                </a:hlinkClick>
              </a:rPr>
              <a:t>www.lotsahelpinghands.com</a:t>
            </a:r>
            <a:br>
              <a:rPr lang="en-US" dirty="0">
                <a:solidFill>
                  <a:schemeClr val="tx1"/>
                </a:solidFill>
              </a:rPr>
            </a:br>
            <a:r>
              <a:rPr lang="en-US" dirty="0">
                <a:solidFill>
                  <a:schemeClr val="tx1"/>
                </a:solidFill>
              </a:rPr>
              <a:t>Way for you to organize a support system for caretaking, where others can help attend to tasks such as driving to doctor’s appointments, shopping, cooking, or respite care for a family.</a:t>
            </a:r>
          </a:p>
          <a:p>
            <a:r>
              <a:rPr lang="en-US" u="sng" dirty="0"/>
              <a:t>Familiarize yourself with local services such as</a:t>
            </a:r>
            <a:r>
              <a:rPr lang="en-US" dirty="0"/>
              <a:t>:  home care providers, care managers</a:t>
            </a:r>
            <a:r>
              <a:rPr lang="en-US"/>
              <a:t>, activity programs </a:t>
            </a:r>
            <a:r>
              <a:rPr lang="en-US" dirty="0"/>
              <a:t>and other service providers. Keep a database of resources to share, so that you can make recommendations to others.</a:t>
            </a:r>
            <a:endParaRPr lang="en-US" dirty="0">
              <a:solidFill>
                <a:schemeClr val="tx1"/>
              </a:solidFill>
            </a:endParaRPr>
          </a:p>
        </p:txBody>
      </p:sp>
    </p:spTree>
    <p:extLst>
      <p:ext uri="{BB962C8B-B14F-4D97-AF65-F5344CB8AC3E}">
        <p14:creationId xmlns:p14="http://schemas.microsoft.com/office/powerpoint/2010/main" val="348525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 Concerns and Resources</a:t>
            </a:r>
            <a:br>
              <a:rPr lang="en-US" dirty="0"/>
            </a:br>
            <a:endParaRPr lang="en-US" dirty="0"/>
          </a:p>
        </p:txBody>
      </p:sp>
      <p:sp>
        <p:nvSpPr>
          <p:cNvPr id="3" name="Content Placeholder 2"/>
          <p:cNvSpPr>
            <a:spLocks noGrp="1"/>
          </p:cNvSpPr>
          <p:nvPr>
            <p:ph idx="1"/>
          </p:nvPr>
        </p:nvSpPr>
        <p:spPr>
          <a:xfrm>
            <a:off x="1295401" y="2412123"/>
            <a:ext cx="9601196" cy="3626069"/>
          </a:xfrm>
        </p:spPr>
        <p:txBody>
          <a:bodyPr>
            <a:normAutofit fontScale="92500"/>
          </a:bodyPr>
          <a:lstStyle/>
          <a:p>
            <a:r>
              <a:rPr lang="en-US" sz="2800" dirty="0"/>
              <a:t>Placement for a Jewish adult with intellectual and or developmental disabilities- </a:t>
            </a:r>
            <a:r>
              <a:rPr lang="en-US" sz="2800" dirty="0" err="1"/>
              <a:t>Mishkon</a:t>
            </a:r>
            <a:r>
              <a:rPr lang="en-US" sz="2800" dirty="0"/>
              <a:t> 718-851-7100</a:t>
            </a:r>
          </a:p>
          <a:p>
            <a:r>
              <a:rPr lang="en-US" sz="2800" dirty="0"/>
              <a:t>Substance Abuse or misuse. Referrals- JACS-Jewish Alcoholics, Chemically Dependent Persons and Significant Others  </a:t>
            </a:r>
            <a:r>
              <a:rPr lang="en-US" sz="2800" dirty="0">
                <a:hlinkClick r:id="rId3"/>
              </a:rPr>
              <a:t>jacs@jbfcs.org</a:t>
            </a:r>
            <a:r>
              <a:rPr lang="en-US" sz="2800" dirty="0"/>
              <a:t> 212-632-4600 </a:t>
            </a:r>
            <a:r>
              <a:rPr lang="en-US" sz="2800" dirty="0">
                <a:hlinkClick r:id="rId4"/>
              </a:rPr>
              <a:t>https://jewishboard.org/listing/jewish-alcoholics-chemically-dependent-persons-and-significant-others-jacs/</a:t>
            </a:r>
            <a:r>
              <a:rPr lang="en-US" sz="2800" dirty="0"/>
              <a:t> </a:t>
            </a:r>
          </a:p>
          <a:p>
            <a:r>
              <a:rPr lang="en-US" sz="2800" dirty="0"/>
              <a:t>Family Violence		National Hotline	at 1-800-799-7233 (SAFE) </a:t>
            </a:r>
          </a:p>
          <a:p>
            <a:endParaRPr lang="en-US" dirty="0"/>
          </a:p>
        </p:txBody>
      </p:sp>
    </p:spTree>
    <p:extLst>
      <p:ext uri="{BB962C8B-B14F-4D97-AF65-F5344CB8AC3E}">
        <p14:creationId xmlns:p14="http://schemas.microsoft.com/office/powerpoint/2010/main" val="1914160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EDA6-30CC-344C-B69B-6E3A7CBFD17B}"/>
              </a:ext>
            </a:extLst>
          </p:cNvPr>
          <p:cNvSpPr>
            <a:spLocks noGrp="1"/>
          </p:cNvSpPr>
          <p:nvPr>
            <p:ph type="title"/>
          </p:nvPr>
        </p:nvSpPr>
        <p:spPr>
          <a:xfrm>
            <a:off x="1295402" y="605118"/>
            <a:ext cx="9601196" cy="1667435"/>
          </a:xfrm>
        </p:spPr>
        <p:txBody>
          <a:bodyPr>
            <a:normAutofit fontScale="90000"/>
          </a:bodyPr>
          <a:lstStyle/>
          <a:p>
            <a:br>
              <a:rPr lang="en-US" dirty="0"/>
            </a:br>
            <a:r>
              <a:rPr lang="en-US" dirty="0"/>
              <a:t>For </a:t>
            </a:r>
            <a:r>
              <a:rPr lang="en-US" i="1" dirty="0" err="1"/>
              <a:t>Chesed</a:t>
            </a:r>
            <a:r>
              <a:rPr lang="en-US" dirty="0"/>
              <a:t> or Caring Community Committees</a:t>
            </a:r>
            <a:br>
              <a:rPr lang="en-US" dirty="0"/>
            </a:br>
            <a:r>
              <a:rPr lang="en-US" dirty="0"/>
              <a:t>to Support Congregational Members</a:t>
            </a:r>
            <a:br>
              <a:rPr lang="en-US" dirty="0"/>
            </a:br>
            <a:r>
              <a:rPr lang="en-US" sz="2700" dirty="0"/>
              <a:t>Adapted from Source: AGIS and National Family Caregivers Association.</a:t>
            </a:r>
            <a:br>
              <a:rPr lang="en-US" sz="2700" dirty="0"/>
            </a:br>
            <a:endParaRPr lang="en-US" sz="2700" dirty="0"/>
          </a:p>
        </p:txBody>
      </p:sp>
      <p:sp>
        <p:nvSpPr>
          <p:cNvPr id="3" name="Content Placeholder 2">
            <a:extLst>
              <a:ext uri="{FF2B5EF4-FFF2-40B4-BE49-F238E27FC236}">
                <a16:creationId xmlns:a16="http://schemas.microsoft.com/office/drawing/2014/main" id="{545E0252-CF50-574E-9716-2E950ED17D88}"/>
              </a:ext>
            </a:extLst>
          </p:cNvPr>
          <p:cNvSpPr>
            <a:spLocks noGrp="1"/>
          </p:cNvSpPr>
          <p:nvPr>
            <p:ph idx="1"/>
          </p:nvPr>
        </p:nvSpPr>
        <p:spPr/>
        <p:txBody>
          <a:bodyPr>
            <a:normAutofit fontScale="25000" lnSpcReduction="20000"/>
          </a:bodyPr>
          <a:lstStyle/>
          <a:p>
            <a:pPr lvl="0"/>
            <a:r>
              <a:rPr lang="en-US" sz="7200" b="1" dirty="0"/>
              <a:t>Start talking </a:t>
            </a:r>
            <a:r>
              <a:rPr lang="en-US" sz="7200" dirty="0"/>
              <a:t>with loved ones about their wishes for future treatment and care. </a:t>
            </a:r>
          </a:p>
          <a:p>
            <a:pPr lvl="0"/>
            <a:r>
              <a:rPr lang="en-US" sz="7200" b="1" dirty="0"/>
              <a:t>Build a care team. </a:t>
            </a:r>
            <a:r>
              <a:rPr lang="en-US" sz="7200" dirty="0"/>
              <a:t>Reach out to friends and neighbors. Have conversations about what might be needed in the future.</a:t>
            </a:r>
          </a:p>
          <a:p>
            <a:pPr lvl="0"/>
            <a:r>
              <a:rPr lang="en-US" sz="7200" b="1" dirty="0"/>
              <a:t>Gather records. </a:t>
            </a:r>
            <a:r>
              <a:rPr lang="en-US" sz="7200" dirty="0"/>
              <a:t>Find and collect in one place all of the loved one’s ﬁnancial records, as well as any legal documents such as powers of attorneys and advance directives. List passwords for various accounts.</a:t>
            </a:r>
          </a:p>
          <a:p>
            <a:pPr lvl="0"/>
            <a:r>
              <a:rPr lang="en-US" sz="7200" b="1" dirty="0"/>
              <a:t>Start educating family </a:t>
            </a:r>
            <a:r>
              <a:rPr lang="en-US" sz="7200" dirty="0"/>
              <a:t>about the loved one’s condition and the help you may need from others. For links to local programs, contact your local area community agencies.</a:t>
            </a:r>
          </a:p>
          <a:p>
            <a:pPr lvl="0"/>
            <a:r>
              <a:rPr lang="en-US" sz="7200" b="1" dirty="0"/>
              <a:t>Create a list </a:t>
            </a:r>
            <a:r>
              <a:rPr lang="en-US" sz="7200" dirty="0"/>
              <a:t>of emergency contacts with all of the contact information, as well as that of doctors, services, neighbors, friends, and family who are involved in the loved one’s care. Keep copies prominently displayed at home and at work.</a:t>
            </a:r>
          </a:p>
          <a:p>
            <a:endParaRPr lang="en-US" dirty="0"/>
          </a:p>
        </p:txBody>
      </p:sp>
    </p:spTree>
    <p:extLst>
      <p:ext uri="{BB962C8B-B14F-4D97-AF65-F5344CB8AC3E}">
        <p14:creationId xmlns:p14="http://schemas.microsoft.com/office/powerpoint/2010/main" val="309031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B57A-36CB-434B-9198-E2C067062DFC}"/>
              </a:ext>
            </a:extLst>
          </p:cNvPr>
          <p:cNvSpPr>
            <a:spLocks noGrp="1"/>
          </p:cNvSpPr>
          <p:nvPr>
            <p:ph type="title"/>
          </p:nvPr>
        </p:nvSpPr>
        <p:spPr/>
        <p:txBody>
          <a:bodyPr/>
          <a:lstStyle/>
          <a:p>
            <a:r>
              <a:rPr lang="en-US" dirty="0"/>
              <a:t>Prayer for You</a:t>
            </a:r>
          </a:p>
        </p:txBody>
      </p:sp>
      <p:sp>
        <p:nvSpPr>
          <p:cNvPr id="3" name="Content Placeholder 2">
            <a:extLst>
              <a:ext uri="{FF2B5EF4-FFF2-40B4-BE49-F238E27FC236}">
                <a16:creationId xmlns:a16="http://schemas.microsoft.com/office/drawing/2014/main" id="{B324C659-6E02-5449-94DE-18F22D1EF7FD}"/>
              </a:ext>
            </a:extLst>
          </p:cNvPr>
          <p:cNvSpPr>
            <a:spLocks noGrp="1"/>
          </p:cNvSpPr>
          <p:nvPr>
            <p:ph idx="1"/>
          </p:nvPr>
        </p:nvSpPr>
        <p:spPr/>
        <p:txBody>
          <a:bodyPr>
            <a:normAutofit/>
          </a:bodyPr>
          <a:lstStyle/>
          <a:p>
            <a:pPr marL="0" indent="0" algn="ctr">
              <a:spcBef>
                <a:spcPts val="0"/>
              </a:spcBef>
              <a:spcAft>
                <a:spcPts val="0"/>
              </a:spcAft>
              <a:buNone/>
            </a:pPr>
            <a:r>
              <a:rPr lang="en-US" dirty="0"/>
              <a:t>May the One who blessed our ancestors be present </a:t>
            </a:r>
          </a:p>
          <a:p>
            <a:pPr marL="0" indent="0" algn="ctr">
              <a:spcBef>
                <a:spcPts val="0"/>
              </a:spcBef>
              <a:spcAft>
                <a:spcPts val="0"/>
              </a:spcAft>
              <a:buNone/>
            </a:pPr>
            <a:r>
              <a:rPr lang="en-US" dirty="0"/>
              <a:t>for you who provide help for someone in need. </a:t>
            </a:r>
          </a:p>
          <a:p>
            <a:pPr marL="0" indent="0" algn="ctr">
              <a:spcBef>
                <a:spcPts val="0"/>
              </a:spcBef>
              <a:spcAft>
                <a:spcPts val="0"/>
              </a:spcAft>
              <a:buNone/>
            </a:pPr>
            <a:r>
              <a:rPr lang="en-US" dirty="0"/>
              <a:t>May you be filled with fortitude and courage, sympathy and compassion, </a:t>
            </a:r>
          </a:p>
          <a:p>
            <a:pPr marL="0" indent="0" algn="ctr">
              <a:spcBef>
                <a:spcPts val="0"/>
              </a:spcBef>
              <a:spcAft>
                <a:spcPts val="0"/>
              </a:spcAft>
              <a:buNone/>
            </a:pPr>
            <a:r>
              <a:rPr lang="en-US" dirty="0"/>
              <a:t>as you give strength to those who need your care.</a:t>
            </a:r>
          </a:p>
          <a:p>
            <a:pPr marL="0" indent="0" algn="ctr">
              <a:spcBef>
                <a:spcPts val="0"/>
              </a:spcBef>
              <a:spcAft>
                <a:spcPts val="0"/>
              </a:spcAft>
              <a:buNone/>
            </a:pPr>
            <a:r>
              <a:rPr lang="en-US" dirty="0"/>
              <a:t>May you fight against despair and continue to find within yourself the ability </a:t>
            </a:r>
          </a:p>
          <a:p>
            <a:pPr marL="0" indent="0" algn="ctr">
              <a:spcBef>
                <a:spcPts val="0"/>
              </a:spcBef>
              <a:spcAft>
                <a:spcPts val="0"/>
              </a:spcAft>
              <a:buNone/>
            </a:pPr>
            <a:r>
              <a:rPr lang="en-US" dirty="0"/>
              <a:t>to reach out for support from others.</a:t>
            </a:r>
          </a:p>
          <a:p>
            <a:pPr marL="0" indent="0" algn="ctr">
              <a:spcBef>
                <a:spcPts val="0"/>
              </a:spcBef>
              <a:spcAft>
                <a:spcPts val="0"/>
              </a:spcAft>
              <a:buNone/>
            </a:pPr>
            <a:r>
              <a:rPr lang="en-US" dirty="0"/>
              <a:t> And in your caregiving, may you know the blessing of community, </a:t>
            </a:r>
          </a:p>
          <a:p>
            <a:pPr marL="0" indent="0" algn="ctr">
              <a:spcBef>
                <a:spcPts val="0"/>
              </a:spcBef>
              <a:spcAft>
                <a:spcPts val="0"/>
              </a:spcAft>
              <a:buNone/>
            </a:pPr>
            <a:r>
              <a:rPr lang="en-US" dirty="0"/>
              <a:t>the blessings of faith, family, and friendship.</a:t>
            </a:r>
          </a:p>
        </p:txBody>
      </p:sp>
    </p:spTree>
    <p:extLst>
      <p:ext uri="{BB962C8B-B14F-4D97-AF65-F5344CB8AC3E}">
        <p14:creationId xmlns:p14="http://schemas.microsoft.com/office/powerpoint/2010/main" val="2816671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182B-5F7F-104D-9494-225A16116C50}"/>
              </a:ext>
            </a:extLst>
          </p:cNvPr>
          <p:cNvSpPr>
            <a:spLocks noGrp="1"/>
          </p:cNvSpPr>
          <p:nvPr>
            <p:ph type="title"/>
          </p:nvPr>
        </p:nvSpPr>
        <p:spPr/>
        <p:txBody>
          <a:bodyPr/>
          <a:lstStyle/>
          <a:p>
            <a:r>
              <a:rPr lang="en-US" dirty="0"/>
              <a:t>You Can Reach Out to Me</a:t>
            </a:r>
          </a:p>
        </p:txBody>
      </p:sp>
      <p:sp>
        <p:nvSpPr>
          <p:cNvPr id="3" name="Content Placeholder 2">
            <a:extLst>
              <a:ext uri="{FF2B5EF4-FFF2-40B4-BE49-F238E27FC236}">
                <a16:creationId xmlns:a16="http://schemas.microsoft.com/office/drawing/2014/main" id="{F49C55B0-38B4-444C-B693-2CD2CA8CEAF6}"/>
              </a:ext>
            </a:extLst>
          </p:cNvPr>
          <p:cNvSpPr>
            <a:spLocks noGrp="1"/>
          </p:cNvSpPr>
          <p:nvPr>
            <p:ph idx="1"/>
          </p:nvPr>
        </p:nvSpPr>
        <p:spPr/>
        <p:txBody>
          <a:bodyPr/>
          <a:lstStyle/>
          <a:p>
            <a:r>
              <a:rPr lang="en-US" dirty="0"/>
              <a:t>Rabbi Cheryl Weiner , PhD, BCC</a:t>
            </a:r>
          </a:p>
          <a:p>
            <a:r>
              <a:rPr lang="en-US" dirty="0"/>
              <a:t>Staff Chaplain and Community Rabbi for </a:t>
            </a:r>
            <a:r>
              <a:rPr lang="en-US" dirty="0" err="1"/>
              <a:t>Mishkan</a:t>
            </a:r>
            <a:r>
              <a:rPr lang="en-US" dirty="0"/>
              <a:t> Miami, Greater Miami Jewish Federation</a:t>
            </a:r>
          </a:p>
          <a:p>
            <a:r>
              <a:rPr lang="en-US" dirty="0"/>
              <a:t>Jewish Chaplain for Seasons Hospice, Broward, FL</a:t>
            </a:r>
          </a:p>
          <a:p>
            <a:r>
              <a:rPr lang="en-US" dirty="0"/>
              <a:t>Email: </a:t>
            </a:r>
            <a:r>
              <a:rPr lang="en-US" dirty="0">
                <a:hlinkClick r:id="rId3"/>
              </a:rPr>
              <a:t>cweinermh@aol.com</a:t>
            </a:r>
            <a:r>
              <a:rPr lang="en-US" dirty="0"/>
              <a:t>; Cell Phone: 954-770-2406</a:t>
            </a:r>
          </a:p>
        </p:txBody>
      </p:sp>
    </p:spTree>
    <p:extLst>
      <p:ext uri="{BB962C8B-B14F-4D97-AF65-F5344CB8AC3E}">
        <p14:creationId xmlns:p14="http://schemas.microsoft.com/office/powerpoint/2010/main" val="3129386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 Reach Out To Me </a:t>
            </a:r>
          </a:p>
        </p:txBody>
      </p:sp>
      <p:sp>
        <p:nvSpPr>
          <p:cNvPr id="3" name="Content Placeholder 2"/>
          <p:cNvSpPr>
            <a:spLocks noGrp="1"/>
          </p:cNvSpPr>
          <p:nvPr>
            <p:ph idx="1"/>
          </p:nvPr>
        </p:nvSpPr>
        <p:spPr>
          <a:xfrm>
            <a:off x="1295401" y="2556932"/>
            <a:ext cx="9601196" cy="3361268"/>
          </a:xfrm>
        </p:spPr>
        <p:txBody>
          <a:bodyPr/>
          <a:lstStyle/>
          <a:p>
            <a:r>
              <a:rPr lang="en-US" dirty="0"/>
              <a:t>Faye Wilbur, LCSW	Director, Community Relations, </a:t>
            </a:r>
            <a:r>
              <a:rPr lang="en-US" dirty="0" err="1"/>
              <a:t>Mishkon</a:t>
            </a:r>
            <a:r>
              <a:rPr lang="en-US" dirty="0"/>
              <a:t>/Coordinator Special Projects </a:t>
            </a:r>
            <a:r>
              <a:rPr lang="en-US" dirty="0" err="1"/>
              <a:t>Boro</a:t>
            </a:r>
            <a:r>
              <a:rPr lang="en-US" dirty="0"/>
              <a:t> Park and Crown Heights Clinics -The Jewish Board </a:t>
            </a:r>
            <a:r>
              <a:rPr lang="en-US" dirty="0">
                <a:hlinkClick r:id="rId3"/>
              </a:rPr>
              <a:t>fwilbur@jbfcs.org</a:t>
            </a:r>
            <a:endParaRPr lang="en-US" dirty="0"/>
          </a:p>
          <a:p>
            <a:r>
              <a:rPr lang="en-US" dirty="0" err="1"/>
              <a:t>Mishkon</a:t>
            </a:r>
            <a:r>
              <a:rPr lang="en-US" dirty="0"/>
              <a:t>	718-435-5700 x 770209	Clinic 718-435-5700 x 770209</a:t>
            </a:r>
          </a:p>
          <a:p>
            <a:r>
              <a:rPr lang="en-US" dirty="0"/>
              <a:t>Private practice </a:t>
            </a:r>
          </a:p>
          <a:p>
            <a:pPr marL="0" indent="0">
              <a:buNone/>
            </a:pPr>
            <a:endParaRPr lang="en-US" dirty="0"/>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3500" y="4198357"/>
            <a:ext cx="2888754" cy="1859544"/>
          </a:xfrm>
          <a:prstGeom prst="rect">
            <a:avLst/>
          </a:prstGeom>
        </p:spPr>
      </p:pic>
    </p:spTree>
    <p:extLst>
      <p:ext uri="{BB962C8B-B14F-4D97-AF65-F5344CB8AC3E}">
        <p14:creationId xmlns:p14="http://schemas.microsoft.com/office/powerpoint/2010/main" val="3064589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Thank you for all you do for the community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7700" y="2400301"/>
            <a:ext cx="6032500" cy="3475038"/>
          </a:xfrm>
        </p:spPr>
      </p:pic>
    </p:spTree>
    <p:extLst>
      <p:ext uri="{BB962C8B-B14F-4D97-AF65-F5344CB8AC3E}">
        <p14:creationId xmlns:p14="http://schemas.microsoft.com/office/powerpoint/2010/main" val="2400869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19EF-ED2E-544D-B0E1-93E9A6B2A7E1}"/>
              </a:ext>
            </a:extLst>
          </p:cNvPr>
          <p:cNvSpPr>
            <a:spLocks noGrp="1"/>
          </p:cNvSpPr>
          <p:nvPr>
            <p:ph type="title"/>
          </p:nvPr>
        </p:nvSpPr>
        <p:spPr/>
        <p:txBody>
          <a:bodyPr/>
          <a:lstStyle/>
          <a:p>
            <a:r>
              <a:rPr lang="en-US" dirty="0"/>
              <a:t>Why We Are Here Together</a:t>
            </a:r>
          </a:p>
        </p:txBody>
      </p:sp>
      <p:pic>
        <p:nvPicPr>
          <p:cNvPr id="4" name="image1.jpeg">
            <a:extLst>
              <a:ext uri="{FF2B5EF4-FFF2-40B4-BE49-F238E27FC236}">
                <a16:creationId xmlns:a16="http://schemas.microsoft.com/office/drawing/2014/main" id="{7CBBBF88-7678-9F47-BE3A-CCD354800256}"/>
              </a:ext>
            </a:extLst>
          </p:cNvPr>
          <p:cNvPicPr>
            <a:picLocks noGrp="1"/>
          </p:cNvPicPr>
          <p:nvPr>
            <p:ph idx="1"/>
          </p:nvPr>
        </p:nvPicPr>
        <p:blipFill>
          <a:blip r:embed="rId3" cstate="print"/>
          <a:stretch>
            <a:fillRect/>
          </a:stretch>
        </p:blipFill>
        <p:spPr>
          <a:xfrm>
            <a:off x="4198522" y="2557463"/>
            <a:ext cx="3794955" cy="3317875"/>
          </a:xfrm>
          <a:prstGeom prst="rect">
            <a:avLst/>
          </a:prstGeom>
        </p:spPr>
      </p:pic>
    </p:spTree>
    <p:extLst>
      <p:ext uri="{BB962C8B-B14F-4D97-AF65-F5344CB8AC3E}">
        <p14:creationId xmlns:p14="http://schemas.microsoft.com/office/powerpoint/2010/main" val="1825514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90EE3-09B8-6F4C-9361-0D2B13E3B4D8}"/>
              </a:ext>
            </a:extLst>
          </p:cNvPr>
          <p:cNvSpPr>
            <a:spLocks noGrp="1"/>
          </p:cNvSpPr>
          <p:nvPr>
            <p:ph type="title"/>
          </p:nvPr>
        </p:nvSpPr>
        <p:spPr>
          <a:xfrm>
            <a:off x="1560446" y="809853"/>
            <a:ext cx="9601196" cy="1303867"/>
          </a:xfrm>
        </p:spPr>
        <p:txBody>
          <a:bodyPr>
            <a:noAutofit/>
          </a:bodyPr>
          <a:lstStyle/>
          <a:p>
            <a:r>
              <a:rPr lang="en-US" sz="3600" dirty="0"/>
              <a:t>Who Is a Care Giver?</a:t>
            </a:r>
            <a:br>
              <a:rPr lang="en-US" sz="3600" dirty="0"/>
            </a:br>
            <a:r>
              <a:rPr lang="en-US" sz="2800" dirty="0"/>
              <a:t>(Source: National Alliance for Caregiving and AARP Report (2009, updated November 2012)</a:t>
            </a:r>
          </a:p>
        </p:txBody>
      </p:sp>
      <p:sp>
        <p:nvSpPr>
          <p:cNvPr id="3" name="Content Placeholder 2">
            <a:extLst>
              <a:ext uri="{FF2B5EF4-FFF2-40B4-BE49-F238E27FC236}">
                <a16:creationId xmlns:a16="http://schemas.microsoft.com/office/drawing/2014/main" id="{B434E4A1-4B52-654D-8315-163D88D022F3}"/>
              </a:ext>
            </a:extLst>
          </p:cNvPr>
          <p:cNvSpPr>
            <a:spLocks noGrp="1"/>
          </p:cNvSpPr>
          <p:nvPr>
            <p:ph idx="1"/>
          </p:nvPr>
        </p:nvSpPr>
        <p:spPr/>
        <p:txBody>
          <a:bodyPr>
            <a:normAutofit fontScale="92500"/>
          </a:bodyPr>
          <a:lstStyle/>
          <a:p>
            <a:pPr lvl="0"/>
            <a:r>
              <a:rPr lang="en-US" dirty="0"/>
              <a:t>Deﬁnition: Anyone who provides assistance to someone who is incapacitated and needs help.</a:t>
            </a:r>
          </a:p>
          <a:p>
            <a:pPr lvl="0"/>
            <a:r>
              <a:rPr lang="en-US" dirty="0"/>
              <a:t>Informal caregivers: unpaid (family members and friends)</a:t>
            </a:r>
          </a:p>
          <a:p>
            <a:pPr lvl="0"/>
            <a:r>
              <a:rPr lang="en-US" dirty="0"/>
              <a:t>Formal caregivers:	volunteer or paid caregivers associated with a service system</a:t>
            </a:r>
          </a:p>
          <a:p>
            <a:pPr lvl="0"/>
            <a:r>
              <a:rPr lang="en-US" dirty="0"/>
              <a:t>65.7 million caregivers make up 29% of the US adult population providing care to someone who is ill, disabled, or aged</a:t>
            </a:r>
          </a:p>
          <a:p>
            <a:pPr lvl="0"/>
            <a:r>
              <a:rPr lang="en-US" dirty="0"/>
              <a:t>By 2020, caregivers will number 80 million</a:t>
            </a:r>
          </a:p>
          <a:p>
            <a:endParaRPr lang="en-US" dirty="0"/>
          </a:p>
        </p:txBody>
      </p:sp>
    </p:spTree>
    <p:extLst>
      <p:ext uri="{BB962C8B-B14F-4D97-AF65-F5344CB8AC3E}">
        <p14:creationId xmlns:p14="http://schemas.microsoft.com/office/powerpoint/2010/main" val="3858101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0A4CE-FBE0-FD4D-ABB7-263134C906B9}"/>
              </a:ext>
            </a:extLst>
          </p:cNvPr>
          <p:cNvSpPr>
            <a:spLocks noGrp="1"/>
          </p:cNvSpPr>
          <p:nvPr>
            <p:ph type="title"/>
          </p:nvPr>
        </p:nvSpPr>
        <p:spPr>
          <a:xfrm>
            <a:off x="1295402" y="982132"/>
            <a:ext cx="9319589"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62320BBD-127E-2D41-8501-50B778F1C97A}"/>
              </a:ext>
            </a:extLst>
          </p:cNvPr>
          <p:cNvSpPr>
            <a:spLocks noGrp="1"/>
          </p:cNvSpPr>
          <p:nvPr>
            <p:ph idx="1"/>
          </p:nvPr>
        </p:nvSpPr>
        <p:spPr>
          <a:xfrm>
            <a:off x="1295401" y="2556932"/>
            <a:ext cx="9452112" cy="45719"/>
          </a:xfrm>
        </p:spPr>
        <p:txBody>
          <a:bodyPr>
            <a:normAutofit fontScale="25000" lnSpcReduction="20000"/>
          </a:bodyPr>
          <a:lstStyle/>
          <a:p>
            <a:endParaRPr lang="en-US" dirty="0"/>
          </a:p>
        </p:txBody>
      </p:sp>
      <p:pic>
        <p:nvPicPr>
          <p:cNvPr id="4" name="Picture 3">
            <a:extLst>
              <a:ext uri="{FF2B5EF4-FFF2-40B4-BE49-F238E27FC236}">
                <a16:creationId xmlns:a16="http://schemas.microsoft.com/office/drawing/2014/main" id="{5F4F9A24-9B32-4947-ADB9-1E57900F9F69}"/>
              </a:ext>
            </a:extLst>
          </p:cNvPr>
          <p:cNvPicPr>
            <a:picLocks noChangeAspect="1"/>
          </p:cNvPicPr>
          <p:nvPr/>
        </p:nvPicPr>
        <p:blipFill>
          <a:blip r:embed="rId2"/>
          <a:stretch>
            <a:fillRect/>
          </a:stretch>
        </p:blipFill>
        <p:spPr>
          <a:xfrm>
            <a:off x="3265045" y="392225"/>
            <a:ext cx="4659756" cy="5964245"/>
          </a:xfrm>
          <a:prstGeom prst="rect">
            <a:avLst/>
          </a:prstGeom>
        </p:spPr>
      </p:pic>
    </p:spTree>
    <p:extLst>
      <p:ext uri="{BB962C8B-B14F-4D97-AF65-F5344CB8AC3E}">
        <p14:creationId xmlns:p14="http://schemas.microsoft.com/office/powerpoint/2010/main" val="3760972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6D40-369B-1248-8EA4-4E34432F2368}"/>
              </a:ext>
            </a:extLst>
          </p:cNvPr>
          <p:cNvSpPr>
            <a:spLocks noGrp="1"/>
          </p:cNvSpPr>
          <p:nvPr>
            <p:ph type="title"/>
          </p:nvPr>
        </p:nvSpPr>
        <p:spPr/>
        <p:txBody>
          <a:bodyPr/>
          <a:lstStyle/>
          <a:p>
            <a:r>
              <a:rPr lang="en-US" dirty="0"/>
              <a:t>Check-In	</a:t>
            </a:r>
          </a:p>
        </p:txBody>
      </p:sp>
      <p:sp>
        <p:nvSpPr>
          <p:cNvPr id="3" name="Content Placeholder 2">
            <a:extLst>
              <a:ext uri="{FF2B5EF4-FFF2-40B4-BE49-F238E27FC236}">
                <a16:creationId xmlns:a16="http://schemas.microsoft.com/office/drawing/2014/main" id="{9D4302DC-08F8-7449-A9C1-9367F0A948CC}"/>
              </a:ext>
            </a:extLst>
          </p:cNvPr>
          <p:cNvSpPr>
            <a:spLocks noGrp="1"/>
          </p:cNvSpPr>
          <p:nvPr>
            <p:ph idx="1"/>
          </p:nvPr>
        </p:nvSpPr>
        <p:spPr/>
        <p:txBody>
          <a:bodyPr>
            <a:normAutofit/>
          </a:bodyPr>
          <a:lstStyle/>
          <a:p>
            <a:r>
              <a:rPr lang="en-US" dirty="0"/>
              <a:t>Who we both are---Faye Wilbur and Rabbi Cheryl Weiner</a:t>
            </a:r>
          </a:p>
          <a:p>
            <a:pPr marL="0" indent="0">
              <a:buNone/>
            </a:pPr>
            <a:r>
              <a:rPr lang="en-US" dirty="0"/>
              <a:t>Check in with who is on the Zoom---please write in:</a:t>
            </a:r>
          </a:p>
          <a:p>
            <a:pPr lvl="1"/>
            <a:r>
              <a:rPr lang="en-US" dirty="0"/>
              <a:t>Name, where are you  from, who are you caring for (relationship)?</a:t>
            </a:r>
          </a:p>
          <a:p>
            <a:pPr lvl="1"/>
            <a:r>
              <a:rPr lang="en-US" dirty="0"/>
              <a:t>Why did you sign up for this session?</a:t>
            </a:r>
          </a:p>
          <a:p>
            <a:endParaRPr lang="en-US" dirty="0"/>
          </a:p>
          <a:p>
            <a:r>
              <a:rPr lang="en-US" dirty="0"/>
              <a:t>What we hope to share with you</a:t>
            </a:r>
          </a:p>
          <a:p>
            <a:pPr lvl="1"/>
            <a:endParaRPr lang="en-US" dirty="0"/>
          </a:p>
        </p:txBody>
      </p:sp>
    </p:spTree>
    <p:extLst>
      <p:ext uri="{BB962C8B-B14F-4D97-AF65-F5344CB8AC3E}">
        <p14:creationId xmlns:p14="http://schemas.microsoft.com/office/powerpoint/2010/main" val="1110934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682E0-78F9-8944-9443-67C7178ED5C5}"/>
              </a:ext>
            </a:extLst>
          </p:cNvPr>
          <p:cNvSpPr>
            <a:spLocks noGrp="1"/>
          </p:cNvSpPr>
          <p:nvPr>
            <p:ph type="title"/>
          </p:nvPr>
        </p:nvSpPr>
        <p:spPr>
          <a:xfrm>
            <a:off x="1295402" y="982132"/>
            <a:ext cx="9601196" cy="793659"/>
          </a:xfrm>
        </p:spPr>
        <p:txBody>
          <a:bodyPr>
            <a:normAutofit fontScale="90000"/>
          </a:bodyPr>
          <a:lstStyle/>
          <a:p>
            <a:r>
              <a:rPr lang="en-US" dirty="0"/>
              <a:t>Issues that You Shared AND Stressors Now</a:t>
            </a:r>
          </a:p>
        </p:txBody>
      </p:sp>
      <p:sp>
        <p:nvSpPr>
          <p:cNvPr id="3" name="Content Placeholder 2">
            <a:extLst>
              <a:ext uri="{FF2B5EF4-FFF2-40B4-BE49-F238E27FC236}">
                <a16:creationId xmlns:a16="http://schemas.microsoft.com/office/drawing/2014/main" id="{43B2B9B6-1806-894D-9251-DAF086D129AA}"/>
              </a:ext>
            </a:extLst>
          </p:cNvPr>
          <p:cNvSpPr>
            <a:spLocks noGrp="1"/>
          </p:cNvSpPr>
          <p:nvPr>
            <p:ph idx="1"/>
          </p:nvPr>
        </p:nvSpPr>
        <p:spPr>
          <a:xfrm>
            <a:off x="1295401" y="2411896"/>
            <a:ext cx="9601196" cy="3747604"/>
          </a:xfrm>
        </p:spPr>
        <p:txBody>
          <a:bodyPr>
            <a:normAutofit fontScale="70000" lnSpcReduction="20000"/>
          </a:bodyPr>
          <a:lstStyle/>
          <a:p>
            <a:r>
              <a:rPr lang="en-US" sz="2600" dirty="0"/>
              <a:t>Burnout</a:t>
            </a:r>
          </a:p>
          <a:p>
            <a:pPr lvl="1"/>
            <a:r>
              <a:rPr lang="en-US" sz="2600" dirty="0"/>
              <a:t>Systems of prior support are not working; everything is harder</a:t>
            </a:r>
          </a:p>
          <a:p>
            <a:r>
              <a:rPr lang="en-US" sz="2600" dirty="0"/>
              <a:t>Compassionate Fatigue</a:t>
            </a:r>
          </a:p>
          <a:p>
            <a:pPr lvl="1"/>
            <a:r>
              <a:rPr lang="en-US" sz="2600" dirty="0"/>
              <a:t>Not enough hours in the day</a:t>
            </a:r>
          </a:p>
          <a:p>
            <a:pPr lvl="1"/>
            <a:r>
              <a:rPr lang="en-US" sz="2600" dirty="0"/>
              <a:t>Torn between your caregiving role and your own needs</a:t>
            </a:r>
          </a:p>
          <a:p>
            <a:r>
              <a:rPr lang="en-US" sz="2600" dirty="0"/>
              <a:t>Moral Distress</a:t>
            </a:r>
          </a:p>
          <a:p>
            <a:pPr lvl="1"/>
            <a:r>
              <a:rPr lang="en-US" sz="2600" dirty="0"/>
              <a:t>Not being able to visit people due to </a:t>
            </a:r>
            <a:r>
              <a:rPr lang="en-US" sz="2600" dirty="0" err="1"/>
              <a:t>Covid</a:t>
            </a:r>
            <a:r>
              <a:rPr lang="en-US" sz="2600" dirty="0"/>
              <a:t> 19 constraints</a:t>
            </a:r>
          </a:p>
          <a:p>
            <a:r>
              <a:rPr lang="en-US" sz="2600" dirty="0"/>
              <a:t>Moral Injury</a:t>
            </a:r>
          </a:p>
          <a:p>
            <a:pPr lvl="1"/>
            <a:r>
              <a:rPr lang="en-US" sz="2600" dirty="0"/>
              <a:t>The world is out of joint</a:t>
            </a:r>
          </a:p>
          <a:p>
            <a:pPr lvl="1"/>
            <a:r>
              <a:rPr lang="en-US" sz="2600" dirty="0"/>
              <a:t>Uncertainty</a:t>
            </a:r>
          </a:p>
          <a:p>
            <a:endParaRPr lang="en-US" dirty="0"/>
          </a:p>
        </p:txBody>
      </p:sp>
    </p:spTree>
    <p:extLst>
      <p:ext uri="{BB962C8B-B14F-4D97-AF65-F5344CB8AC3E}">
        <p14:creationId xmlns:p14="http://schemas.microsoft.com/office/powerpoint/2010/main" val="958858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a Crisis</a:t>
            </a:r>
          </a:p>
        </p:txBody>
      </p:sp>
      <p:sp>
        <p:nvSpPr>
          <p:cNvPr id="3" name="Content Placeholder 2"/>
          <p:cNvSpPr>
            <a:spLocks noGrp="1"/>
          </p:cNvSpPr>
          <p:nvPr>
            <p:ph idx="1"/>
          </p:nvPr>
        </p:nvSpPr>
        <p:spPr>
          <a:xfrm>
            <a:off x="1295401" y="2413000"/>
            <a:ext cx="9601196" cy="3746500"/>
          </a:xfrm>
        </p:spPr>
        <p:txBody>
          <a:bodyPr>
            <a:normAutofit lnSpcReduction="10000"/>
          </a:bodyPr>
          <a:lstStyle/>
          <a:p>
            <a:r>
              <a:rPr lang="en-US" dirty="0"/>
              <a:t>The Baal Shem Tov (BESHT) offered a three-pronged approach to crises  : </a:t>
            </a:r>
            <a:r>
              <a:rPr lang="en-US" i="1" dirty="0" err="1"/>
              <a:t>hachna’ah</a:t>
            </a:r>
            <a:r>
              <a:rPr lang="en-US" dirty="0"/>
              <a:t> (yielding), </a:t>
            </a:r>
            <a:r>
              <a:rPr lang="en-US" i="1" dirty="0" err="1"/>
              <a:t>havdalah</a:t>
            </a:r>
            <a:r>
              <a:rPr lang="en-US" dirty="0"/>
              <a:t> (discernment), and </a:t>
            </a:r>
            <a:r>
              <a:rPr lang="en-US" i="1" dirty="0" err="1"/>
              <a:t>hamtakah</a:t>
            </a:r>
            <a:r>
              <a:rPr lang="en-US" dirty="0"/>
              <a:t> (sweetening).</a:t>
            </a:r>
          </a:p>
          <a:p>
            <a:r>
              <a:rPr lang="en-US" b="1" i="1" dirty="0" err="1"/>
              <a:t>Hachna’ah</a:t>
            </a:r>
            <a:r>
              <a:rPr lang="en-US" b="1" dirty="0"/>
              <a:t>-yielding</a:t>
            </a:r>
            <a:r>
              <a:rPr lang="en-US" dirty="0"/>
              <a:t>- accept and  yield to what is, </a:t>
            </a:r>
            <a:r>
              <a:rPr lang="en-US" i="1" dirty="0" err="1"/>
              <a:t>ze’h</a:t>
            </a:r>
            <a:r>
              <a:rPr lang="en-US" i="1" dirty="0"/>
              <a:t> ma </a:t>
            </a:r>
            <a:r>
              <a:rPr lang="en-US" i="1" dirty="0" err="1"/>
              <a:t>sheyaish</a:t>
            </a:r>
            <a:r>
              <a:rPr lang="en-US" dirty="0"/>
              <a:t>- this is what it is (acceptance)  </a:t>
            </a:r>
          </a:p>
          <a:p>
            <a:r>
              <a:rPr lang="en-US" b="1" dirty="0"/>
              <a:t> </a:t>
            </a:r>
            <a:r>
              <a:rPr lang="en-US" b="1" i="1" dirty="0"/>
              <a:t>Havdalah</a:t>
            </a:r>
            <a:r>
              <a:rPr lang="en-US" b="1" dirty="0"/>
              <a:t>- discernment</a:t>
            </a:r>
            <a:r>
              <a:rPr lang="en-US" dirty="0"/>
              <a:t> - understand the spot we are in, separate fact from fiction and move forward wisely in this new reality  </a:t>
            </a:r>
          </a:p>
          <a:p>
            <a:r>
              <a:rPr lang="en-US" dirty="0"/>
              <a:t> </a:t>
            </a:r>
            <a:r>
              <a:rPr lang="en-US" b="1" i="1" dirty="0" err="1"/>
              <a:t>Hamtakah</a:t>
            </a:r>
            <a:r>
              <a:rPr lang="en-US" b="1" dirty="0"/>
              <a:t>- sweetness  </a:t>
            </a:r>
            <a:r>
              <a:rPr lang="en-US" dirty="0"/>
              <a:t>-  be open and curious to new events, and find and create the sweetness in the new reality, learn to appreciate the small and not so small treasures of life. </a:t>
            </a:r>
          </a:p>
          <a:p>
            <a:endParaRPr lang="en-US" dirty="0"/>
          </a:p>
        </p:txBody>
      </p:sp>
    </p:spTree>
    <p:extLst>
      <p:ext uri="{BB962C8B-B14F-4D97-AF65-F5344CB8AC3E}">
        <p14:creationId xmlns:p14="http://schemas.microsoft.com/office/powerpoint/2010/main" val="377681529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3056</TotalTime>
  <Words>2518</Words>
  <Application>Microsoft Macintosh PowerPoint</Application>
  <PresentationFormat>Widescreen</PresentationFormat>
  <Paragraphs>263</Paragraphs>
  <Slides>36</Slides>
  <Notes>30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Arial</vt:lpstr>
      <vt:lpstr>Calibri</vt:lpstr>
      <vt:lpstr>Garamond</vt:lpstr>
      <vt:lpstr>Times New Roman</vt:lpstr>
      <vt:lpstr>Wingdings</vt:lpstr>
      <vt:lpstr>Organic</vt:lpstr>
      <vt:lpstr>Document</vt:lpstr>
      <vt:lpstr>Caring for the Caretaker</vt:lpstr>
      <vt:lpstr>Grounding and Welcome</vt:lpstr>
      <vt:lpstr>Housekeeping</vt:lpstr>
      <vt:lpstr>Why We Are Here Together</vt:lpstr>
      <vt:lpstr>Who Is a Care Giver? (Source: National Alliance for Caregiving and AARP Report (2009, updated November 2012)</vt:lpstr>
      <vt:lpstr>PowerPoint Presentation</vt:lpstr>
      <vt:lpstr>Check-In </vt:lpstr>
      <vt:lpstr>Issues that You Shared AND Stressors Now</vt:lpstr>
      <vt:lpstr>Approach a Crisis</vt:lpstr>
      <vt:lpstr>Some Words of Support</vt:lpstr>
      <vt:lpstr>Giving to Others  AKA: Benefits of Chesed </vt:lpstr>
      <vt:lpstr>Coping Tools</vt:lpstr>
      <vt:lpstr>Self Care is NOT Selfish! (Olgaphoenix.com)</vt:lpstr>
      <vt:lpstr>Create a Self Care Plan</vt:lpstr>
      <vt:lpstr>Mindfulness: Re-Framing</vt:lpstr>
      <vt:lpstr>Writing </vt:lpstr>
      <vt:lpstr>Creative Arts </vt:lpstr>
      <vt:lpstr>Caregiving Opportunities</vt:lpstr>
      <vt:lpstr>Blessings</vt:lpstr>
      <vt:lpstr>Gratitude</vt:lpstr>
      <vt:lpstr>Gratitude Journal</vt:lpstr>
      <vt:lpstr>David Steindl-Rast, monk and interfaith scholar</vt:lpstr>
      <vt:lpstr>Smile, laugh,  enjoy life’s simple pleasures</vt:lpstr>
      <vt:lpstr>Be Mindful: Definitions</vt:lpstr>
      <vt:lpstr>How to Practice Being Mindful </vt:lpstr>
      <vt:lpstr>We Will Be Blessed for Doing Chesed</vt:lpstr>
      <vt:lpstr>Resources</vt:lpstr>
      <vt:lpstr>Resources (Cont’d) </vt:lpstr>
      <vt:lpstr>Resources: Seeking Help </vt:lpstr>
      <vt:lpstr> Websites to Help You Manage  Caregiving Communication and Tasks </vt:lpstr>
      <vt:lpstr>Special Concerns and Resources </vt:lpstr>
      <vt:lpstr> For Chesed or Caring Community Committees to Support Congregational Members Adapted from Source: AGIS and National Family Caregivers Association. </vt:lpstr>
      <vt:lpstr>Prayer for You</vt:lpstr>
      <vt:lpstr>You Can Reach Out to Me</vt:lpstr>
      <vt:lpstr>You Can Reach Out To Me </vt:lpstr>
      <vt:lpstr>Thank you for all you do for the community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 for the Caretaker</dc:title>
  <dc:creator>Faye Wilbur</dc:creator>
  <cp:lastModifiedBy>Cheryl Weiner</cp:lastModifiedBy>
  <cp:revision>60</cp:revision>
  <dcterms:created xsi:type="dcterms:W3CDTF">2020-10-01T17:18:24Z</dcterms:created>
  <dcterms:modified xsi:type="dcterms:W3CDTF">2021-01-17T20:31:02Z</dcterms:modified>
</cp:coreProperties>
</file>