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64" r:id="rId2"/>
    <p:sldId id="277" r:id="rId3"/>
    <p:sldId id="276" r:id="rId4"/>
    <p:sldId id="274" r:id="rId5"/>
    <p:sldId id="257" r:id="rId6"/>
    <p:sldId id="266" r:id="rId7"/>
    <p:sldId id="267" r:id="rId8"/>
    <p:sldId id="294" r:id="rId9"/>
    <p:sldId id="281" r:id="rId10"/>
    <p:sldId id="287" r:id="rId11"/>
    <p:sldId id="283" r:id="rId12"/>
    <p:sldId id="282" r:id="rId13"/>
    <p:sldId id="284" r:id="rId14"/>
    <p:sldId id="288" r:id="rId15"/>
    <p:sldId id="289" r:id="rId16"/>
    <p:sldId id="291" r:id="rId17"/>
    <p:sldId id="292" r:id="rId18"/>
    <p:sldId id="293" r:id="rId19"/>
    <p:sldId id="295" r:id="rId20"/>
    <p:sldId id="296" r:id="rId21"/>
    <p:sldId id="279" r:id="rId22"/>
    <p:sldId id="260" r:id="rId23"/>
    <p:sldId id="259" r:id="rId24"/>
    <p:sldId id="280" r:id="rId25"/>
    <p:sldId id="286" r:id="rId26"/>
    <p:sldId id="278" r:id="rId27"/>
    <p:sldId id="297" r:id="rId28"/>
    <p:sldId id="268"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48"/>
  </p:normalViewPr>
  <p:slideViewPr>
    <p:cSldViewPr snapToGrid="0" snapToObjects="1">
      <p:cViewPr varScale="1">
        <p:scale>
          <a:sx n="112" d="100"/>
          <a:sy n="112" d="100"/>
        </p:scale>
        <p:origin x="200"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9AC5B-29C3-9C4D-A4C7-4658C50D76F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239656B4-A05F-3641-A881-F90FD40E7CE3}">
      <dgm:prSet/>
      <dgm:spPr/>
      <dgm:t>
        <a:bodyPr/>
        <a:lstStyle/>
        <a:p>
          <a:pPr rtl="0"/>
          <a:r>
            <a:rPr lang="en-US" dirty="0"/>
            <a:t>Grief has a special language</a:t>
          </a:r>
        </a:p>
      </dgm:t>
    </dgm:pt>
    <dgm:pt modelId="{7356FB0B-6B7A-E84C-A552-2B732A7C935A}" type="parTrans" cxnId="{6092B6F9-C4DE-6448-BD60-C24B2DAAACCF}">
      <dgm:prSet/>
      <dgm:spPr/>
      <dgm:t>
        <a:bodyPr/>
        <a:lstStyle/>
        <a:p>
          <a:endParaRPr lang="en-US"/>
        </a:p>
      </dgm:t>
    </dgm:pt>
    <dgm:pt modelId="{E7900D79-D8A2-E54B-A75E-A214FE00EA43}" type="sibTrans" cxnId="{6092B6F9-C4DE-6448-BD60-C24B2DAAACCF}">
      <dgm:prSet/>
      <dgm:spPr/>
      <dgm:t>
        <a:bodyPr/>
        <a:lstStyle/>
        <a:p>
          <a:endParaRPr lang="en-US"/>
        </a:p>
      </dgm:t>
    </dgm:pt>
    <dgm:pt modelId="{E739422B-3A5A-4445-A535-46B992048F74}">
      <dgm:prSet/>
      <dgm:spPr/>
      <dgm:t>
        <a:bodyPr/>
        <a:lstStyle/>
        <a:p>
          <a:pPr rtl="0"/>
          <a:r>
            <a:rPr lang="en-US" dirty="0"/>
            <a:t>Grief creates a special community</a:t>
          </a:r>
        </a:p>
      </dgm:t>
    </dgm:pt>
    <dgm:pt modelId="{53875C0D-1D24-0340-8E5F-73761819ECE3}" type="parTrans" cxnId="{702CD1D5-6374-9740-B379-7ABD677B55A5}">
      <dgm:prSet/>
      <dgm:spPr/>
      <dgm:t>
        <a:bodyPr/>
        <a:lstStyle/>
        <a:p>
          <a:endParaRPr lang="en-US"/>
        </a:p>
      </dgm:t>
    </dgm:pt>
    <dgm:pt modelId="{F06BDF81-AEDC-0C45-88C3-FCE22511CF55}" type="sibTrans" cxnId="{702CD1D5-6374-9740-B379-7ABD677B55A5}">
      <dgm:prSet/>
      <dgm:spPr/>
      <dgm:t>
        <a:bodyPr/>
        <a:lstStyle/>
        <a:p>
          <a:endParaRPr lang="en-US"/>
        </a:p>
      </dgm:t>
    </dgm:pt>
    <dgm:pt modelId="{1C438550-F004-8045-96CE-C70EE44A8E40}">
      <dgm:prSet/>
      <dgm:spPr/>
      <dgm:t>
        <a:bodyPr/>
        <a:lstStyle/>
        <a:p>
          <a:r>
            <a:rPr lang="en-US" dirty="0"/>
            <a:t>Grief is lonely</a:t>
          </a:r>
        </a:p>
      </dgm:t>
    </dgm:pt>
    <dgm:pt modelId="{837C7D1D-487F-E740-A6BB-120302A993DD}" type="parTrans" cxnId="{2A149FF8-A914-C844-910A-EF91EDB32D8D}">
      <dgm:prSet/>
      <dgm:spPr/>
      <dgm:t>
        <a:bodyPr/>
        <a:lstStyle/>
        <a:p>
          <a:endParaRPr lang="en-US"/>
        </a:p>
      </dgm:t>
    </dgm:pt>
    <dgm:pt modelId="{240992E7-8C02-284E-AD9F-9EF88960D0C1}" type="sibTrans" cxnId="{2A149FF8-A914-C844-910A-EF91EDB32D8D}">
      <dgm:prSet/>
      <dgm:spPr/>
      <dgm:t>
        <a:bodyPr/>
        <a:lstStyle/>
        <a:p>
          <a:endParaRPr lang="en-US"/>
        </a:p>
      </dgm:t>
    </dgm:pt>
    <dgm:pt modelId="{18F2C956-EDA8-0447-8C98-B300D305B069}" type="pres">
      <dgm:prSet presAssocID="{1749AC5B-29C3-9C4D-A4C7-4658C50D76F4}" presName="linear" presStyleCnt="0">
        <dgm:presLayoutVars>
          <dgm:dir/>
          <dgm:animLvl val="lvl"/>
          <dgm:resizeHandles val="exact"/>
        </dgm:presLayoutVars>
      </dgm:prSet>
      <dgm:spPr/>
    </dgm:pt>
    <dgm:pt modelId="{BE595F9D-8653-C845-8B78-8CCED008A5C2}" type="pres">
      <dgm:prSet presAssocID="{239656B4-A05F-3641-A881-F90FD40E7CE3}" presName="parentLin" presStyleCnt="0"/>
      <dgm:spPr/>
    </dgm:pt>
    <dgm:pt modelId="{30C8A325-09D3-4843-8C3E-EB172506B072}" type="pres">
      <dgm:prSet presAssocID="{239656B4-A05F-3641-A881-F90FD40E7CE3}" presName="parentLeftMargin" presStyleLbl="node1" presStyleIdx="0" presStyleCnt="3"/>
      <dgm:spPr/>
    </dgm:pt>
    <dgm:pt modelId="{C024B721-8338-594D-89A4-31F8643B7106}" type="pres">
      <dgm:prSet presAssocID="{239656B4-A05F-3641-A881-F90FD40E7CE3}" presName="parentText" presStyleLbl="node1" presStyleIdx="0" presStyleCnt="3">
        <dgm:presLayoutVars>
          <dgm:chMax val="0"/>
          <dgm:bulletEnabled val="1"/>
        </dgm:presLayoutVars>
      </dgm:prSet>
      <dgm:spPr/>
    </dgm:pt>
    <dgm:pt modelId="{BA2CAFED-2BF4-5E42-B162-8C3626976E5B}" type="pres">
      <dgm:prSet presAssocID="{239656B4-A05F-3641-A881-F90FD40E7CE3}" presName="negativeSpace" presStyleCnt="0"/>
      <dgm:spPr/>
    </dgm:pt>
    <dgm:pt modelId="{3C0747B8-9648-5A40-97AF-AE017C170C79}" type="pres">
      <dgm:prSet presAssocID="{239656B4-A05F-3641-A881-F90FD40E7CE3}" presName="childText" presStyleLbl="conFgAcc1" presStyleIdx="0" presStyleCnt="3">
        <dgm:presLayoutVars>
          <dgm:bulletEnabled val="1"/>
        </dgm:presLayoutVars>
      </dgm:prSet>
      <dgm:spPr/>
    </dgm:pt>
    <dgm:pt modelId="{347B299E-1E2D-4D4A-BF99-A4E9FC91A7F1}" type="pres">
      <dgm:prSet presAssocID="{E7900D79-D8A2-E54B-A75E-A214FE00EA43}" presName="spaceBetweenRectangles" presStyleCnt="0"/>
      <dgm:spPr/>
    </dgm:pt>
    <dgm:pt modelId="{5D1224B5-FF63-BB43-B6C6-8B8DDED23BFE}" type="pres">
      <dgm:prSet presAssocID="{1C438550-F004-8045-96CE-C70EE44A8E40}" presName="parentLin" presStyleCnt="0"/>
      <dgm:spPr/>
    </dgm:pt>
    <dgm:pt modelId="{46AC60A6-1E9B-8D49-9A5C-F44D130F5898}" type="pres">
      <dgm:prSet presAssocID="{1C438550-F004-8045-96CE-C70EE44A8E40}" presName="parentLeftMargin" presStyleLbl="node1" presStyleIdx="0" presStyleCnt="3"/>
      <dgm:spPr/>
    </dgm:pt>
    <dgm:pt modelId="{E2018077-5166-1E47-A8DD-28532A0CA749}" type="pres">
      <dgm:prSet presAssocID="{1C438550-F004-8045-96CE-C70EE44A8E40}" presName="parentText" presStyleLbl="node1" presStyleIdx="1" presStyleCnt="3" custScaleX="132860">
        <dgm:presLayoutVars>
          <dgm:chMax val="0"/>
          <dgm:bulletEnabled val="1"/>
        </dgm:presLayoutVars>
      </dgm:prSet>
      <dgm:spPr/>
    </dgm:pt>
    <dgm:pt modelId="{38C14137-F3B4-3544-A44A-ADDCF7438226}" type="pres">
      <dgm:prSet presAssocID="{1C438550-F004-8045-96CE-C70EE44A8E40}" presName="negativeSpace" presStyleCnt="0"/>
      <dgm:spPr/>
    </dgm:pt>
    <dgm:pt modelId="{759AE537-4704-964D-840D-817C53B34534}" type="pres">
      <dgm:prSet presAssocID="{1C438550-F004-8045-96CE-C70EE44A8E40}" presName="childText" presStyleLbl="conFgAcc1" presStyleIdx="1" presStyleCnt="3">
        <dgm:presLayoutVars>
          <dgm:bulletEnabled val="1"/>
        </dgm:presLayoutVars>
      </dgm:prSet>
      <dgm:spPr/>
    </dgm:pt>
    <dgm:pt modelId="{398D1E30-1139-3944-8EC9-D384D6B4306E}" type="pres">
      <dgm:prSet presAssocID="{240992E7-8C02-284E-AD9F-9EF88960D0C1}" presName="spaceBetweenRectangles" presStyleCnt="0"/>
      <dgm:spPr/>
    </dgm:pt>
    <dgm:pt modelId="{375BCE74-3D3C-2D4F-8593-5348E30C8CDF}" type="pres">
      <dgm:prSet presAssocID="{E739422B-3A5A-4445-A535-46B992048F74}" presName="parentLin" presStyleCnt="0"/>
      <dgm:spPr/>
    </dgm:pt>
    <dgm:pt modelId="{A37CBA47-F28E-834F-BB5F-AC7A201F40F2}" type="pres">
      <dgm:prSet presAssocID="{E739422B-3A5A-4445-A535-46B992048F74}" presName="parentLeftMargin" presStyleLbl="node1" presStyleIdx="1" presStyleCnt="3"/>
      <dgm:spPr/>
    </dgm:pt>
    <dgm:pt modelId="{1DAB538F-B63B-E944-8BFC-7C2DC94885C6}" type="pres">
      <dgm:prSet presAssocID="{E739422B-3A5A-4445-A535-46B992048F74}" presName="parentText" presStyleLbl="node1" presStyleIdx="2" presStyleCnt="3" custScaleX="140904" custLinFactX="3028" custLinFactNeighborX="100000" custLinFactNeighborY="5086">
        <dgm:presLayoutVars>
          <dgm:chMax val="0"/>
          <dgm:bulletEnabled val="1"/>
        </dgm:presLayoutVars>
      </dgm:prSet>
      <dgm:spPr/>
    </dgm:pt>
    <dgm:pt modelId="{D3DF755F-5F59-0C49-99E4-9B0F6C07F8FD}" type="pres">
      <dgm:prSet presAssocID="{E739422B-3A5A-4445-A535-46B992048F74}" presName="negativeSpace" presStyleCnt="0"/>
      <dgm:spPr/>
    </dgm:pt>
    <dgm:pt modelId="{10835ABA-CD0B-DF45-AE94-195EA04408BA}" type="pres">
      <dgm:prSet presAssocID="{E739422B-3A5A-4445-A535-46B992048F74}" presName="childText" presStyleLbl="conFgAcc1" presStyleIdx="2" presStyleCnt="3" custLinFactNeighborX="-8607" custLinFactNeighborY="-2543">
        <dgm:presLayoutVars>
          <dgm:bulletEnabled val="1"/>
        </dgm:presLayoutVars>
      </dgm:prSet>
      <dgm:spPr/>
    </dgm:pt>
  </dgm:ptLst>
  <dgm:cxnLst>
    <dgm:cxn modelId="{75A7CE10-874C-274E-BD8C-8763A22109C1}" type="presOf" srcId="{239656B4-A05F-3641-A881-F90FD40E7CE3}" destId="{C024B721-8338-594D-89A4-31F8643B7106}" srcOrd="1" destOrd="0" presId="urn:microsoft.com/office/officeart/2005/8/layout/list1"/>
    <dgm:cxn modelId="{BC0E324C-E6B8-464F-9F3B-640117E62C62}" type="presOf" srcId="{E739422B-3A5A-4445-A535-46B992048F74}" destId="{A37CBA47-F28E-834F-BB5F-AC7A201F40F2}" srcOrd="0" destOrd="0" presId="urn:microsoft.com/office/officeart/2005/8/layout/list1"/>
    <dgm:cxn modelId="{25FE7885-F934-2146-96CD-2AA4B46652BD}" type="presOf" srcId="{E739422B-3A5A-4445-A535-46B992048F74}" destId="{1DAB538F-B63B-E944-8BFC-7C2DC94885C6}" srcOrd="1" destOrd="0" presId="urn:microsoft.com/office/officeart/2005/8/layout/list1"/>
    <dgm:cxn modelId="{B849F289-DE19-6445-A8F0-65C32D890523}" type="presOf" srcId="{239656B4-A05F-3641-A881-F90FD40E7CE3}" destId="{30C8A325-09D3-4843-8C3E-EB172506B072}" srcOrd="0" destOrd="0" presId="urn:microsoft.com/office/officeart/2005/8/layout/list1"/>
    <dgm:cxn modelId="{41E1A1C8-FA22-824D-8557-AF148A2072A1}" type="presOf" srcId="{1C438550-F004-8045-96CE-C70EE44A8E40}" destId="{46AC60A6-1E9B-8D49-9A5C-F44D130F5898}" srcOrd="0" destOrd="0" presId="urn:microsoft.com/office/officeart/2005/8/layout/list1"/>
    <dgm:cxn modelId="{DAA9C4D5-D66B-BC45-B3E3-5E358BBF19AE}" type="presOf" srcId="{1749AC5B-29C3-9C4D-A4C7-4658C50D76F4}" destId="{18F2C956-EDA8-0447-8C98-B300D305B069}" srcOrd="0" destOrd="0" presId="urn:microsoft.com/office/officeart/2005/8/layout/list1"/>
    <dgm:cxn modelId="{702CD1D5-6374-9740-B379-7ABD677B55A5}" srcId="{1749AC5B-29C3-9C4D-A4C7-4658C50D76F4}" destId="{E739422B-3A5A-4445-A535-46B992048F74}" srcOrd="2" destOrd="0" parTransId="{53875C0D-1D24-0340-8E5F-73761819ECE3}" sibTransId="{F06BDF81-AEDC-0C45-88C3-FCE22511CF55}"/>
    <dgm:cxn modelId="{6C3E23EE-98E2-3F4D-A373-CE1DEAFD68C6}" type="presOf" srcId="{1C438550-F004-8045-96CE-C70EE44A8E40}" destId="{E2018077-5166-1E47-A8DD-28532A0CA749}" srcOrd="1" destOrd="0" presId="urn:microsoft.com/office/officeart/2005/8/layout/list1"/>
    <dgm:cxn modelId="{2A149FF8-A914-C844-910A-EF91EDB32D8D}" srcId="{1749AC5B-29C3-9C4D-A4C7-4658C50D76F4}" destId="{1C438550-F004-8045-96CE-C70EE44A8E40}" srcOrd="1" destOrd="0" parTransId="{837C7D1D-487F-E740-A6BB-120302A993DD}" sibTransId="{240992E7-8C02-284E-AD9F-9EF88960D0C1}"/>
    <dgm:cxn modelId="{6092B6F9-C4DE-6448-BD60-C24B2DAAACCF}" srcId="{1749AC5B-29C3-9C4D-A4C7-4658C50D76F4}" destId="{239656B4-A05F-3641-A881-F90FD40E7CE3}" srcOrd="0" destOrd="0" parTransId="{7356FB0B-6B7A-E84C-A552-2B732A7C935A}" sibTransId="{E7900D79-D8A2-E54B-A75E-A214FE00EA43}"/>
    <dgm:cxn modelId="{34E1539A-6614-4B41-8215-B6834E21852D}" type="presParOf" srcId="{18F2C956-EDA8-0447-8C98-B300D305B069}" destId="{BE595F9D-8653-C845-8B78-8CCED008A5C2}" srcOrd="0" destOrd="0" presId="urn:microsoft.com/office/officeart/2005/8/layout/list1"/>
    <dgm:cxn modelId="{6B896DE4-E818-734D-B124-D134929CA5A3}" type="presParOf" srcId="{BE595F9D-8653-C845-8B78-8CCED008A5C2}" destId="{30C8A325-09D3-4843-8C3E-EB172506B072}" srcOrd="0" destOrd="0" presId="urn:microsoft.com/office/officeart/2005/8/layout/list1"/>
    <dgm:cxn modelId="{3EDEC0D6-337F-794F-9FD6-BB5687CD0DDA}" type="presParOf" srcId="{BE595F9D-8653-C845-8B78-8CCED008A5C2}" destId="{C024B721-8338-594D-89A4-31F8643B7106}" srcOrd="1" destOrd="0" presId="urn:microsoft.com/office/officeart/2005/8/layout/list1"/>
    <dgm:cxn modelId="{9814F902-366F-AF45-987A-49E79567B62C}" type="presParOf" srcId="{18F2C956-EDA8-0447-8C98-B300D305B069}" destId="{BA2CAFED-2BF4-5E42-B162-8C3626976E5B}" srcOrd="1" destOrd="0" presId="urn:microsoft.com/office/officeart/2005/8/layout/list1"/>
    <dgm:cxn modelId="{21484EE1-B93B-E14C-9C15-9DE340BAF2A2}" type="presParOf" srcId="{18F2C956-EDA8-0447-8C98-B300D305B069}" destId="{3C0747B8-9648-5A40-97AF-AE017C170C79}" srcOrd="2" destOrd="0" presId="urn:microsoft.com/office/officeart/2005/8/layout/list1"/>
    <dgm:cxn modelId="{4487EBEF-A72E-CB45-85D9-55380F12BE14}" type="presParOf" srcId="{18F2C956-EDA8-0447-8C98-B300D305B069}" destId="{347B299E-1E2D-4D4A-BF99-A4E9FC91A7F1}" srcOrd="3" destOrd="0" presId="urn:microsoft.com/office/officeart/2005/8/layout/list1"/>
    <dgm:cxn modelId="{5471FD15-4200-B54C-99F5-1971C73A9B00}" type="presParOf" srcId="{18F2C956-EDA8-0447-8C98-B300D305B069}" destId="{5D1224B5-FF63-BB43-B6C6-8B8DDED23BFE}" srcOrd="4" destOrd="0" presId="urn:microsoft.com/office/officeart/2005/8/layout/list1"/>
    <dgm:cxn modelId="{B1230850-2BB5-A34E-807B-7BD092BAC1FC}" type="presParOf" srcId="{5D1224B5-FF63-BB43-B6C6-8B8DDED23BFE}" destId="{46AC60A6-1E9B-8D49-9A5C-F44D130F5898}" srcOrd="0" destOrd="0" presId="urn:microsoft.com/office/officeart/2005/8/layout/list1"/>
    <dgm:cxn modelId="{B66D726E-287B-3340-955D-927DFD764D5B}" type="presParOf" srcId="{5D1224B5-FF63-BB43-B6C6-8B8DDED23BFE}" destId="{E2018077-5166-1E47-A8DD-28532A0CA749}" srcOrd="1" destOrd="0" presId="urn:microsoft.com/office/officeart/2005/8/layout/list1"/>
    <dgm:cxn modelId="{08DD1CEF-58EC-3A48-A031-0EA5FBC43424}" type="presParOf" srcId="{18F2C956-EDA8-0447-8C98-B300D305B069}" destId="{38C14137-F3B4-3544-A44A-ADDCF7438226}" srcOrd="5" destOrd="0" presId="urn:microsoft.com/office/officeart/2005/8/layout/list1"/>
    <dgm:cxn modelId="{7957009A-27FA-2748-9ADE-8B558CCCF0BD}" type="presParOf" srcId="{18F2C956-EDA8-0447-8C98-B300D305B069}" destId="{759AE537-4704-964D-840D-817C53B34534}" srcOrd="6" destOrd="0" presId="urn:microsoft.com/office/officeart/2005/8/layout/list1"/>
    <dgm:cxn modelId="{1F9532A5-B758-DB46-B047-B829F6968F1E}" type="presParOf" srcId="{18F2C956-EDA8-0447-8C98-B300D305B069}" destId="{398D1E30-1139-3944-8EC9-D384D6B4306E}" srcOrd="7" destOrd="0" presId="urn:microsoft.com/office/officeart/2005/8/layout/list1"/>
    <dgm:cxn modelId="{014E7178-FD44-6E4B-AAC9-5729AC1029D6}" type="presParOf" srcId="{18F2C956-EDA8-0447-8C98-B300D305B069}" destId="{375BCE74-3D3C-2D4F-8593-5348E30C8CDF}" srcOrd="8" destOrd="0" presId="urn:microsoft.com/office/officeart/2005/8/layout/list1"/>
    <dgm:cxn modelId="{7FC08BB0-D793-F149-896C-332E5082F626}" type="presParOf" srcId="{375BCE74-3D3C-2D4F-8593-5348E30C8CDF}" destId="{A37CBA47-F28E-834F-BB5F-AC7A201F40F2}" srcOrd="0" destOrd="0" presId="urn:microsoft.com/office/officeart/2005/8/layout/list1"/>
    <dgm:cxn modelId="{6FC932C8-5C5C-B343-A669-73200F78BCBC}" type="presParOf" srcId="{375BCE74-3D3C-2D4F-8593-5348E30C8CDF}" destId="{1DAB538F-B63B-E944-8BFC-7C2DC94885C6}" srcOrd="1" destOrd="0" presId="urn:microsoft.com/office/officeart/2005/8/layout/list1"/>
    <dgm:cxn modelId="{1EF2F478-8950-3147-BF59-292290B04CC4}" type="presParOf" srcId="{18F2C956-EDA8-0447-8C98-B300D305B069}" destId="{D3DF755F-5F59-0C49-99E4-9B0F6C07F8FD}" srcOrd="9" destOrd="0" presId="urn:microsoft.com/office/officeart/2005/8/layout/list1"/>
    <dgm:cxn modelId="{5768E238-ED60-E44D-BA88-EBFD0C10301D}" type="presParOf" srcId="{18F2C956-EDA8-0447-8C98-B300D305B069}" destId="{10835ABA-CD0B-DF45-AE94-195EA04408B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747B8-9648-5A40-97AF-AE017C170C79}">
      <dsp:nvSpPr>
        <dsp:cNvPr id="0" name=""/>
        <dsp:cNvSpPr/>
      </dsp:nvSpPr>
      <dsp:spPr>
        <a:xfrm>
          <a:off x="0" y="453261"/>
          <a:ext cx="6197600" cy="7307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24B721-8338-594D-89A4-31F8643B7106}">
      <dsp:nvSpPr>
        <dsp:cNvPr id="0" name=""/>
        <dsp:cNvSpPr/>
      </dsp:nvSpPr>
      <dsp:spPr>
        <a:xfrm>
          <a:off x="309880" y="25221"/>
          <a:ext cx="4338320" cy="8560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978" tIns="0" rIns="163978" bIns="0" numCol="1" spcCol="1270" anchor="ctr" anchorCtr="0">
          <a:noAutofit/>
        </a:bodyPr>
        <a:lstStyle/>
        <a:p>
          <a:pPr marL="0" lvl="0" indent="0" algn="l" defTabSz="1289050" rtl="0">
            <a:lnSpc>
              <a:spcPct val="90000"/>
            </a:lnSpc>
            <a:spcBef>
              <a:spcPct val="0"/>
            </a:spcBef>
            <a:spcAft>
              <a:spcPct val="35000"/>
            </a:spcAft>
            <a:buNone/>
          </a:pPr>
          <a:r>
            <a:rPr lang="en-US" sz="2900" kern="1200" dirty="0"/>
            <a:t>Grief has a special language</a:t>
          </a:r>
        </a:p>
      </dsp:txBody>
      <dsp:txXfrm>
        <a:off x="351670" y="67011"/>
        <a:ext cx="4254740" cy="772500"/>
      </dsp:txXfrm>
    </dsp:sp>
    <dsp:sp modelId="{759AE537-4704-964D-840D-817C53B34534}">
      <dsp:nvSpPr>
        <dsp:cNvPr id="0" name=""/>
        <dsp:cNvSpPr/>
      </dsp:nvSpPr>
      <dsp:spPr>
        <a:xfrm>
          <a:off x="0" y="1768701"/>
          <a:ext cx="6197600" cy="7307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018077-5166-1E47-A8DD-28532A0CA749}">
      <dsp:nvSpPr>
        <dsp:cNvPr id="0" name=""/>
        <dsp:cNvSpPr/>
      </dsp:nvSpPr>
      <dsp:spPr>
        <a:xfrm>
          <a:off x="309880" y="1340661"/>
          <a:ext cx="5763891" cy="8560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978" tIns="0" rIns="163978" bIns="0" numCol="1" spcCol="1270" anchor="ctr" anchorCtr="0">
          <a:noAutofit/>
        </a:bodyPr>
        <a:lstStyle/>
        <a:p>
          <a:pPr marL="0" lvl="0" indent="0" algn="l" defTabSz="1289050">
            <a:lnSpc>
              <a:spcPct val="90000"/>
            </a:lnSpc>
            <a:spcBef>
              <a:spcPct val="0"/>
            </a:spcBef>
            <a:spcAft>
              <a:spcPct val="35000"/>
            </a:spcAft>
            <a:buNone/>
          </a:pPr>
          <a:r>
            <a:rPr lang="en-US" sz="2900" kern="1200" dirty="0"/>
            <a:t>Grief is lonely</a:t>
          </a:r>
        </a:p>
      </dsp:txBody>
      <dsp:txXfrm>
        <a:off x="351670" y="1382451"/>
        <a:ext cx="5680311" cy="772500"/>
      </dsp:txXfrm>
    </dsp:sp>
    <dsp:sp modelId="{10835ABA-CD0B-DF45-AE94-195EA04408BA}">
      <dsp:nvSpPr>
        <dsp:cNvPr id="0" name=""/>
        <dsp:cNvSpPr/>
      </dsp:nvSpPr>
      <dsp:spPr>
        <a:xfrm>
          <a:off x="0" y="3073256"/>
          <a:ext cx="6197600" cy="73079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AB538F-B63B-E944-8BFC-7C2DC94885C6}">
      <dsp:nvSpPr>
        <dsp:cNvPr id="0" name=""/>
        <dsp:cNvSpPr/>
      </dsp:nvSpPr>
      <dsp:spPr>
        <a:xfrm>
          <a:off x="299639" y="2699641"/>
          <a:ext cx="5897960" cy="8560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978" tIns="0" rIns="163978" bIns="0" numCol="1" spcCol="1270" anchor="ctr" anchorCtr="0">
          <a:noAutofit/>
        </a:bodyPr>
        <a:lstStyle/>
        <a:p>
          <a:pPr marL="0" lvl="0" indent="0" algn="l" defTabSz="1289050" rtl="0">
            <a:lnSpc>
              <a:spcPct val="90000"/>
            </a:lnSpc>
            <a:spcBef>
              <a:spcPct val="0"/>
            </a:spcBef>
            <a:spcAft>
              <a:spcPct val="35000"/>
            </a:spcAft>
            <a:buNone/>
          </a:pPr>
          <a:r>
            <a:rPr lang="en-US" sz="2900" kern="1200" dirty="0"/>
            <a:t>Grief creates a special community</a:t>
          </a:r>
        </a:p>
      </dsp:txBody>
      <dsp:txXfrm>
        <a:off x="341429" y="2741431"/>
        <a:ext cx="581438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24AF6-12BB-2749-8069-4370D8BE81C0}" type="datetimeFigureOut">
              <a:rPr lang="en-US" smtClean="0"/>
              <a:pPr/>
              <a:t>4/24/23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A6BF-FC16-B14F-9554-E81B98755A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They manage to survive, but </a:t>
            </a:r>
            <a:r>
              <a:rPr lang="en-US" sz="1200" b="1" kern="1200" dirty="0">
                <a:solidFill>
                  <a:schemeClr val="tx1"/>
                </a:solidFill>
                <a:latin typeface="+mn-lt"/>
                <a:ea typeface="+mn-ea"/>
                <a:cs typeface="+mn-cs"/>
              </a:rPr>
              <a:t>how</a:t>
            </a:r>
            <a:r>
              <a:rPr lang="en-US" sz="1200" kern="1200" dirty="0">
                <a:solidFill>
                  <a:schemeClr val="tx1"/>
                </a:solidFill>
                <a:latin typeface="+mn-lt"/>
                <a:ea typeface="+mn-ea"/>
                <a:cs typeface="+mn-cs"/>
              </a:rPr>
              <a:t> they do so eludes us. </a:t>
            </a:r>
          </a:p>
          <a:p>
            <a:r>
              <a:rPr lang="en-US" sz="1200" kern="1200" dirty="0">
                <a:solidFill>
                  <a:schemeClr val="tx1"/>
                </a:solidFill>
                <a:latin typeface="+mn-lt"/>
                <a:ea typeface="+mn-ea"/>
                <a:cs typeface="+mn-cs"/>
              </a:rPr>
              <a:t>Some people are born resilient; they always land on their feet despite any and all obstacles in their path. They manage their bad news, disappointments and disasters with remarkable aplomb. But what about the rest of us who are scared and confused and helpless when plans go awry? Is there a way for us to experience trauma or stress or difficulties and respond to them in a healing fashion? Can we learn something from the lives of others that will inform </a:t>
            </a:r>
            <a:r>
              <a:rPr lang="en-US" sz="1200" i="1" kern="1200" dirty="0">
                <a:solidFill>
                  <a:schemeClr val="tx1"/>
                </a:solidFill>
                <a:latin typeface="+mn-lt"/>
                <a:ea typeface="+mn-ea"/>
                <a:cs typeface="+mn-cs"/>
              </a:rPr>
              <a:t>our</a:t>
            </a:r>
            <a:r>
              <a:rPr lang="en-US" sz="1200" kern="1200" dirty="0">
                <a:solidFill>
                  <a:schemeClr val="tx1"/>
                </a:solidFill>
                <a:latin typeface="+mn-lt"/>
                <a:ea typeface="+mn-ea"/>
                <a:cs typeface="+mn-cs"/>
              </a:rPr>
              <a:t> behavior, so that we survive our bad breaks more readily? And is there a way to actually do more than survive – actually thrive – in life?</a:t>
            </a:r>
          </a:p>
          <a:p>
            <a:r>
              <a:rPr lang="en-US" sz="1200" kern="1200" dirty="0">
                <a:solidFill>
                  <a:schemeClr val="tx1"/>
                </a:solidFill>
                <a:latin typeface="+mn-lt"/>
                <a:ea typeface="+mn-ea"/>
                <a:cs typeface="+mn-cs"/>
              </a:rPr>
              <a:t>I struggled with the very definition of resilience, because for me, it is much more than simply the  “power or ability to return to the original form, position, etc., after being bent, compressed, or stretched; [in other words – the definition of] elasticity.” We don’t stretch  - we are not as malleable as stress balls, and contrary to the dictionary definition, we also never revert to our “original form.” We bear the scars, both internal and external, of trauma and misfortune.  And sadly, we don’t always have “ the ability to recover readily from illness, depression, adversity, or the like;  “we are certainly not “buoyant.” We carry with us the memories of the day, or moment or sometimes, the prolonged agony of a loved one hanging on to life.  </a:t>
            </a:r>
          </a:p>
          <a:p>
            <a:r>
              <a:rPr lang="en-US" sz="1200" b="0" kern="1200" dirty="0">
                <a:solidFill>
                  <a:schemeClr val="tx1"/>
                </a:solidFill>
                <a:latin typeface="+mn-lt"/>
                <a:ea typeface="+mn-ea"/>
                <a:cs typeface="+mn-cs"/>
              </a:rPr>
              <a:t> </a:t>
            </a: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I found great resonance in Carole </a:t>
            </a:r>
            <a:r>
              <a:rPr lang="en-US" sz="1200" b="0" kern="1200" dirty="0" err="1">
                <a:solidFill>
                  <a:schemeClr val="tx1"/>
                </a:solidFill>
                <a:latin typeface="+mn-lt"/>
                <a:ea typeface="+mn-ea"/>
                <a:cs typeface="+mn-cs"/>
              </a:rPr>
              <a:t>Radziwill’s</a:t>
            </a:r>
            <a:r>
              <a:rPr lang="en-US" sz="1200" b="0" kern="1200" dirty="0">
                <a:solidFill>
                  <a:schemeClr val="tx1"/>
                </a:solidFill>
                <a:latin typeface="+mn-lt"/>
                <a:ea typeface="+mn-ea"/>
                <a:cs typeface="+mn-cs"/>
              </a:rPr>
              <a:t> memoir entitled What Remains: A Memoir of Fate, Friendship, and Love. Having lost her husband at 36, his first cousin and her best friend within a three week period,  she realized that   “Resiliency is the ability to find one '</a:t>
            </a:r>
            <a:r>
              <a:rPr lang="en-US" sz="1200" b="0" kern="1200" dirty="0" err="1">
                <a:solidFill>
                  <a:schemeClr val="tx1"/>
                </a:solidFill>
                <a:latin typeface="+mn-lt"/>
                <a:ea typeface="+mn-ea"/>
                <a:cs typeface="+mn-cs"/>
              </a:rPr>
              <a:t>s</a:t>
            </a:r>
            <a:r>
              <a:rPr lang="en-US" sz="1200" b="0" kern="1200" dirty="0">
                <a:solidFill>
                  <a:schemeClr val="tx1"/>
                </a:solidFill>
                <a:latin typeface="+mn-lt"/>
                <a:ea typeface="+mn-ea"/>
                <a:cs typeface="+mn-cs"/>
              </a:rPr>
              <a:t> balance when your world has been shaken to its core.” </a:t>
            </a:r>
            <a:endParaRPr lang="en-US" sz="1200" b="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608CF6-EB69-5F4A-A292-369DFB415DE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Grief is not a straight line: you’re awful, you get better, you’re good. It’s done. Grief sometimes catches you completely off guard: some little trigger sets you off and you feel suddenly the way you felt months ago. You might even articulate that you’ve suffered a setback, but in reality, you’ve allowed yourself to feel the loss again acutely because you are better equipped to deal with it now that some time has passed. Lorraine has taught me this lesson often, and her resiliency lies not in her feeling good at any point in time, but in her feeling bad, experiencing it and finding her way back to an even keel. Even if it takes time</a:t>
            </a:r>
          </a:p>
        </p:txBody>
      </p:sp>
      <p:sp>
        <p:nvSpPr>
          <p:cNvPr id="4" name="Slide Number Placeholder 3"/>
          <p:cNvSpPr>
            <a:spLocks noGrp="1"/>
          </p:cNvSpPr>
          <p:nvPr>
            <p:ph type="sldNum" sz="quarter" idx="10"/>
          </p:nvPr>
        </p:nvSpPr>
        <p:spPr/>
        <p:txBody>
          <a:bodyPr/>
          <a:lstStyle/>
          <a:p>
            <a:fld id="{5F608CF6-EB69-5F4A-A292-369DFB415DE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Being aware that you and your congregants will also be affected even if the disaster did not touch you directly</a:t>
            </a:r>
            <a:endParaRPr lang="en-US" dirty="0"/>
          </a:p>
        </p:txBody>
      </p:sp>
      <p:sp>
        <p:nvSpPr>
          <p:cNvPr id="4" name="Slide Number Placeholder 3"/>
          <p:cNvSpPr>
            <a:spLocks noGrp="1"/>
          </p:cNvSpPr>
          <p:nvPr>
            <p:ph type="sldNum" sz="quarter" idx="10"/>
          </p:nvPr>
        </p:nvSpPr>
        <p:spPr/>
        <p:txBody>
          <a:bodyPr/>
          <a:lstStyle/>
          <a:p>
            <a:fld id="{5F608CF6-EB69-5F4A-A292-369DFB415DE5}"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0AE3829-3633-3547-A91D-0668B6D1959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A1910EB-10E2-3B4E-AC34-C95ABB2E3C5D}" type="datetimeFigureOut">
              <a:rPr lang="en-US" smtClean="0"/>
              <a:pPr/>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E3829-3633-3547-A91D-0668B6D195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E3829-3633-3547-A91D-0668B6D195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E3829-3633-3547-A91D-0668B6D19594}"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A1910EB-10E2-3B4E-AC34-C95ABB2E3C5D}"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E3829-3633-3547-A91D-0668B6D1959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A1910EB-10E2-3B4E-AC34-C95ABB2E3C5D}"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E3829-3633-3547-A91D-0668B6D1959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A1910EB-10E2-3B4E-AC34-C95ABB2E3C5D}"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E3829-3633-3547-A91D-0668B6D195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910EB-10E2-3B4E-AC34-C95ABB2E3C5D}"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0AE3829-3633-3547-A91D-0668B6D19594}"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E3829-3633-3547-A91D-0668B6D195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A1910EB-10E2-3B4E-AC34-C95ABB2E3C5D}" type="datetimeFigureOut">
              <a:rPr lang="en-US" smtClean="0"/>
              <a:pPr/>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E3829-3633-3547-A91D-0668B6D19594}"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E3829-3633-3547-A91D-0668B6D19594}"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E3829-3633-3547-A91D-0668B6D1959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A1910EB-10E2-3B4E-AC34-C95ABB2E3C5D}"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E3829-3633-3547-A91D-0668B6D1959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A1910EB-10E2-3B4E-AC34-C95ABB2E3C5D}" type="datetimeFigureOut">
              <a:rPr lang="en-US" smtClean="0"/>
              <a:pPr/>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E3829-3633-3547-A91D-0668B6D195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4A1910EB-10E2-3B4E-AC34-C95ABB2E3C5D}" type="datetimeFigureOut">
              <a:rPr lang="en-US" smtClean="0"/>
              <a:pPr/>
              <a:t>4/24/23</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90AE3829-3633-3547-A91D-0668B6D1959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pd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115" y="968189"/>
            <a:ext cx="8114980" cy="1237130"/>
          </a:xfrm>
        </p:spPr>
        <p:txBody>
          <a:bodyPr/>
          <a:lstStyle/>
          <a:p>
            <a:pPr algn="ctr"/>
            <a:r>
              <a:rPr lang="en-US" sz="3500" dirty="0"/>
              <a:t>Bereavement Groups to </a:t>
            </a:r>
            <a:br>
              <a:rPr lang="en-US" sz="3500" dirty="0"/>
            </a:br>
            <a:r>
              <a:rPr lang="en-US" sz="3500" dirty="0"/>
              <a:t>Find our Resilience</a:t>
            </a:r>
          </a:p>
        </p:txBody>
      </p:sp>
      <p:sp>
        <p:nvSpPr>
          <p:cNvPr id="3" name="Subtitle 2"/>
          <p:cNvSpPr>
            <a:spLocks noGrp="1"/>
          </p:cNvSpPr>
          <p:nvPr>
            <p:ph type="subTitle" idx="1"/>
          </p:nvPr>
        </p:nvSpPr>
        <p:spPr/>
        <p:txBody>
          <a:bodyPr>
            <a:noAutofit/>
          </a:bodyPr>
          <a:lstStyle/>
          <a:p>
            <a:r>
              <a:rPr lang="en-US" sz="2500" dirty="0">
                <a:solidFill>
                  <a:schemeClr val="tx1"/>
                </a:solidFill>
              </a:rPr>
              <a:t>Rabbi Shira Stern, D.Min., BCC</a:t>
            </a:r>
          </a:p>
          <a:p>
            <a:r>
              <a:rPr lang="en-US" sz="2500" dirty="0" err="1">
                <a:solidFill>
                  <a:schemeClr val="tx1"/>
                </a:solidFill>
              </a:rPr>
              <a:t>ravshira@gmail.com</a:t>
            </a:r>
            <a:endParaRPr lang="en-US" sz="2500" dirty="0">
              <a:solidFill>
                <a:schemeClr val="tx1"/>
              </a:solidFill>
            </a:endParaRPr>
          </a:p>
          <a:p>
            <a:endParaRPr lang="en-US" sz="25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813" y="2286000"/>
            <a:ext cx="7824787" cy="3840163"/>
          </a:xfrm>
        </p:spPr>
        <p:txBody>
          <a:bodyPr/>
          <a:lstStyle/>
          <a:p>
            <a:pPr>
              <a:buNone/>
            </a:pPr>
            <a:r>
              <a:rPr lang="en-US" sz="2400" b="1" dirty="0"/>
              <a:t>Anger </a:t>
            </a:r>
            <a:r>
              <a:rPr lang="en-US" sz="2400" dirty="0"/>
              <a:t>seemed more familiar.</a:t>
            </a:r>
          </a:p>
          <a:p>
            <a:pPr>
              <a:buNone/>
            </a:pPr>
            <a:r>
              <a:rPr lang="en-US" sz="2400" dirty="0"/>
              <a:t>I burned the toast, snatched the paper and read the headlines myself.</a:t>
            </a:r>
          </a:p>
          <a:p>
            <a:pPr>
              <a:buNone/>
            </a:pPr>
            <a:r>
              <a:rPr lang="en-US" sz="2400" dirty="0"/>
              <a:t>But they mentioned your departure and so I moved on to </a:t>
            </a:r>
          </a:p>
          <a:p>
            <a:pPr>
              <a:buNone/>
            </a:pPr>
            <a:r>
              <a:rPr lang="en-US" sz="2400" b="1" dirty="0"/>
              <a:t>Bargaining.  </a:t>
            </a:r>
            <a:r>
              <a:rPr lang="en-US" sz="2400" dirty="0"/>
              <a:t>What could I exchange for you?  </a:t>
            </a:r>
          </a:p>
          <a:p>
            <a:pPr>
              <a:buNone/>
            </a:pPr>
            <a:r>
              <a:rPr lang="en-US" sz="2400" dirty="0"/>
              <a:t>The silence after storms? My typing fingers?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056" y="1975712"/>
            <a:ext cx="8434353" cy="4678746"/>
          </a:xfrm>
        </p:spPr>
        <p:txBody>
          <a:bodyPr>
            <a:normAutofit/>
          </a:bodyPr>
          <a:lstStyle/>
          <a:p>
            <a:pPr>
              <a:buNone/>
            </a:pPr>
            <a:r>
              <a:rPr lang="en-US" sz="6400" dirty="0"/>
              <a:t>	</a:t>
            </a:r>
            <a:r>
              <a:rPr lang="en-US" sz="2400" dirty="0"/>
              <a:t>Before I could decide, </a:t>
            </a:r>
          </a:p>
          <a:p>
            <a:pPr>
              <a:buNone/>
            </a:pPr>
            <a:r>
              <a:rPr lang="en-US" sz="2400" dirty="0"/>
              <a:t>	</a:t>
            </a:r>
            <a:r>
              <a:rPr lang="en-US" sz="2400" b="1" dirty="0"/>
              <a:t>Depression</a:t>
            </a:r>
            <a:r>
              <a:rPr lang="en-US" sz="2400" dirty="0"/>
              <a:t>, lame puffing up, a poor relation,</a:t>
            </a:r>
          </a:p>
          <a:p>
            <a:pPr>
              <a:buNone/>
            </a:pPr>
            <a:r>
              <a:rPr lang="en-US" sz="2400" dirty="0"/>
              <a:t>		its suitcase tied together with string.  </a:t>
            </a:r>
          </a:p>
          <a:p>
            <a:pPr>
              <a:buNone/>
            </a:pPr>
            <a:r>
              <a:rPr lang="en-US" sz="2400" dirty="0"/>
              <a:t>In the suitcase were bandages for the eyes and bottles of sleep. </a:t>
            </a:r>
          </a:p>
          <a:p>
            <a:pPr>
              <a:buNone/>
            </a:pPr>
            <a:r>
              <a:rPr lang="en-US" sz="2400" dirty="0"/>
              <a:t>I slid all the way down the stairs, feeling nothing.</a:t>
            </a:r>
          </a:p>
          <a:p>
            <a:endParaRPr lang="en-US" sz="6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0112" y="2286000"/>
            <a:ext cx="7593488" cy="3840163"/>
          </a:xfrm>
        </p:spPr>
        <p:txBody>
          <a:bodyPr>
            <a:normAutofit/>
          </a:bodyPr>
          <a:lstStyle/>
          <a:p>
            <a:pPr>
              <a:buNone/>
            </a:pPr>
            <a:r>
              <a:rPr lang="en-US" sz="2400" dirty="0"/>
              <a:t>And all the time </a:t>
            </a:r>
            <a:r>
              <a:rPr lang="en-US" sz="2400" b="1" dirty="0"/>
              <a:t>Hope</a:t>
            </a:r>
            <a:r>
              <a:rPr lang="en-US" sz="2400" dirty="0"/>
              <a:t>, flashed on and off in defective neon.</a:t>
            </a:r>
          </a:p>
          <a:p>
            <a:pPr>
              <a:buNone/>
            </a:pPr>
            <a:r>
              <a:rPr lang="en-US" sz="2400" b="1" dirty="0"/>
              <a:t>Hope</a:t>
            </a:r>
            <a:r>
              <a:rPr lang="en-US" sz="2400" dirty="0"/>
              <a:t> was a signpost pointing straight in the air.</a:t>
            </a:r>
          </a:p>
          <a:p>
            <a:pPr>
              <a:buNone/>
            </a:pPr>
            <a:r>
              <a:rPr lang="en-US" sz="2400" b="1" dirty="0"/>
              <a:t>Hope</a:t>
            </a:r>
            <a:r>
              <a:rPr lang="en-US" sz="2400" dirty="0"/>
              <a:t> was my uncle’s middle name, he died of it.</a:t>
            </a:r>
          </a:p>
          <a:p>
            <a:pPr>
              <a:buNone/>
            </a:pPr>
            <a:r>
              <a:rPr lang="en-US" sz="2400" dirty="0"/>
              <a:t>After a year I am still climbing, though my feet slip</a:t>
            </a:r>
          </a:p>
          <a:p>
            <a:pPr>
              <a:buNone/>
            </a:pPr>
            <a:r>
              <a:rPr lang="en-US" sz="2400" dirty="0"/>
              <a:t>on your stone face</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36" y="1932289"/>
            <a:ext cx="8365879" cy="4700457"/>
          </a:xfrm>
        </p:spPr>
        <p:txBody>
          <a:bodyPr>
            <a:noAutofit/>
          </a:bodyPr>
          <a:lstStyle/>
          <a:p>
            <a:pPr>
              <a:buNone/>
            </a:pPr>
            <a:r>
              <a:rPr lang="en-US" sz="2400" dirty="0"/>
              <a:t>The tree line has long since disappeared; green is a color I have forgotten.</a:t>
            </a:r>
          </a:p>
          <a:p>
            <a:pPr>
              <a:buNone/>
            </a:pPr>
            <a:r>
              <a:rPr lang="en-US" sz="2400" dirty="0"/>
              <a:t>But now I see what I am climbing towards</a:t>
            </a:r>
            <a:r>
              <a:rPr lang="en-US" sz="2400" b="1" dirty="0"/>
              <a:t>:  Acceptance</a:t>
            </a:r>
            <a:r>
              <a:rPr lang="en-US" sz="2400" dirty="0"/>
              <a:t>, written in capital letter “A” : special headline</a:t>
            </a:r>
            <a:r>
              <a:rPr lang="en-US" sz="2400" b="1" dirty="0"/>
              <a:t>: Acceptance.</a:t>
            </a:r>
          </a:p>
          <a:p>
            <a:pPr>
              <a:buNone/>
            </a:pPr>
            <a:r>
              <a:rPr lang="en-US" sz="2400" dirty="0"/>
              <a:t>Its name is in lights. I struggle on, waving and shouting.</a:t>
            </a:r>
          </a:p>
          <a:p>
            <a:pPr>
              <a:buNone/>
            </a:pPr>
            <a:r>
              <a:rPr lang="en-US" sz="2400" dirty="0"/>
              <a:t>Below, my whole life spreads its surf, all the landscape I’ve ever known or dreamed of. Below a fish jumps:  the pulse in your neck.</a:t>
            </a:r>
          </a:p>
          <a:p>
            <a:pPr>
              <a:buNone/>
            </a:pPr>
            <a:r>
              <a:rPr lang="en-US" sz="2400" b="1" dirty="0"/>
              <a:t>Acceptance</a:t>
            </a:r>
            <a:r>
              <a:rPr lang="en-US" sz="2400" dirty="0"/>
              <a:t>.  I finally reach it. </a:t>
            </a:r>
            <a:r>
              <a:rPr lang="en-US" sz="2400" i="1" dirty="0"/>
              <a:t>But something is wrong.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517" y="2286000"/>
            <a:ext cx="7474083" cy="3840163"/>
          </a:xfrm>
        </p:spPr>
        <p:txBody>
          <a:bodyPr/>
          <a:lstStyle/>
          <a:p>
            <a:pPr>
              <a:buNone/>
            </a:pPr>
            <a:r>
              <a:rPr lang="en-US" sz="2400" dirty="0"/>
              <a:t>Grief is a circular staircase.</a:t>
            </a:r>
          </a:p>
          <a:p>
            <a:pPr>
              <a:buNone/>
            </a:pPr>
            <a:endParaRPr lang="en-US" sz="2400" dirty="0"/>
          </a:p>
          <a:p>
            <a:pPr>
              <a:buNone/>
            </a:pPr>
            <a:endParaRPr lang="en-US" sz="2400" dirty="0"/>
          </a:p>
          <a:p>
            <a:pPr>
              <a:buNone/>
            </a:pPr>
            <a:endParaRPr lang="en-US" sz="2400" dirty="0"/>
          </a:p>
          <a:p>
            <a:pPr>
              <a:buNone/>
            </a:pPr>
            <a:r>
              <a:rPr lang="en-US" sz="2400" dirty="0"/>
              <a:t>I have lost you.</a:t>
            </a:r>
          </a:p>
          <a:p>
            <a:endParaRPr lang="en-US" dirty="0"/>
          </a:p>
        </p:txBody>
      </p:sp>
      <p:pic>
        <p:nvPicPr>
          <p:cNvPr id="1026" name="Picture 2">
            <a:extLst>
              <a:ext uri="{FF2B5EF4-FFF2-40B4-BE49-F238E27FC236}">
                <a16:creationId xmlns:a16="http://schemas.microsoft.com/office/drawing/2014/main" id="{07A9007E-87B0-5DAD-D44F-31672DB62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948" y="2171700"/>
            <a:ext cx="2984182" cy="4324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4203-6706-8F49-8793-05AAB1BEE36F}"/>
              </a:ext>
            </a:extLst>
          </p:cNvPr>
          <p:cNvSpPr>
            <a:spLocks noGrp="1"/>
          </p:cNvSpPr>
          <p:nvPr>
            <p:ph type="title"/>
          </p:nvPr>
        </p:nvSpPr>
        <p:spPr/>
        <p:txBody>
          <a:bodyPr/>
          <a:lstStyle/>
          <a:p>
            <a:pPr algn="ctr"/>
            <a:r>
              <a:rPr lang="en-US" sz="4000" dirty="0">
                <a:solidFill>
                  <a:schemeClr val="tx1"/>
                </a:solidFill>
              </a:rPr>
              <a:t>Bereavement Groups: </a:t>
            </a:r>
            <a:br>
              <a:rPr lang="en-US" sz="4000" dirty="0">
                <a:solidFill>
                  <a:schemeClr val="tx1"/>
                </a:solidFill>
              </a:rPr>
            </a:br>
            <a:r>
              <a:rPr lang="en-US" sz="4000" dirty="0">
                <a:solidFill>
                  <a:schemeClr val="tx1"/>
                </a:solidFill>
              </a:rPr>
              <a:t>Not time/loss/gender/age specific</a:t>
            </a:r>
          </a:p>
        </p:txBody>
      </p:sp>
      <p:sp>
        <p:nvSpPr>
          <p:cNvPr id="3" name="Content Placeholder 2">
            <a:extLst>
              <a:ext uri="{FF2B5EF4-FFF2-40B4-BE49-F238E27FC236}">
                <a16:creationId xmlns:a16="http://schemas.microsoft.com/office/drawing/2014/main" id="{BDBE7C41-0A33-07E3-45FD-7AE20D421F38}"/>
              </a:ext>
            </a:extLst>
          </p:cNvPr>
          <p:cNvSpPr>
            <a:spLocks noGrp="1"/>
          </p:cNvSpPr>
          <p:nvPr>
            <p:ph idx="1"/>
          </p:nvPr>
        </p:nvSpPr>
        <p:spPr>
          <a:xfrm>
            <a:off x="337457" y="2579915"/>
            <a:ext cx="8146143" cy="3578906"/>
          </a:xfrm>
        </p:spPr>
        <p:txBody>
          <a:bodyPr>
            <a:normAutofit/>
          </a:bodyPr>
          <a:lstStyle/>
          <a:p>
            <a:r>
              <a:rPr lang="en-US" sz="3000" dirty="0"/>
              <a:t>Some groups benefit from specific parameters (</a:t>
            </a:r>
            <a:r>
              <a:rPr lang="en-US" sz="3000" dirty="0" err="1"/>
              <a:t>ie</a:t>
            </a:r>
            <a:r>
              <a:rPr lang="en-US" sz="3000" dirty="0"/>
              <a:t>., those who have survived after a loved one died by suicide)</a:t>
            </a:r>
          </a:p>
          <a:p>
            <a:r>
              <a:rPr lang="en-US" sz="3000" dirty="0"/>
              <a:t>Other groups benefit from on-going, non-specific criteria that do not impose any limits on participation </a:t>
            </a:r>
          </a:p>
        </p:txBody>
      </p:sp>
    </p:spTree>
    <p:extLst>
      <p:ext uri="{BB962C8B-B14F-4D97-AF65-F5344CB8AC3E}">
        <p14:creationId xmlns:p14="http://schemas.microsoft.com/office/powerpoint/2010/main" val="267774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7ED0-1354-EAF7-62F2-077F67A7C44E}"/>
              </a:ext>
            </a:extLst>
          </p:cNvPr>
          <p:cNvSpPr>
            <a:spLocks noGrp="1"/>
          </p:cNvSpPr>
          <p:nvPr>
            <p:ph type="title"/>
          </p:nvPr>
        </p:nvSpPr>
        <p:spPr>
          <a:xfrm>
            <a:off x="658813" y="456252"/>
            <a:ext cx="7824788" cy="1323041"/>
          </a:xfrm>
        </p:spPr>
        <p:txBody>
          <a:bodyPr anchor="b">
            <a:normAutofit/>
          </a:bodyPr>
          <a:lstStyle/>
          <a:p>
            <a:r>
              <a:rPr lang="en-US" dirty="0">
                <a:solidFill>
                  <a:schemeClr val="tx1"/>
                </a:solidFill>
              </a:rPr>
              <a:t>Benefits of this Safe Space</a:t>
            </a:r>
          </a:p>
        </p:txBody>
      </p:sp>
      <p:sp>
        <p:nvSpPr>
          <p:cNvPr id="3" name="Content Placeholder 2">
            <a:extLst>
              <a:ext uri="{FF2B5EF4-FFF2-40B4-BE49-F238E27FC236}">
                <a16:creationId xmlns:a16="http://schemas.microsoft.com/office/drawing/2014/main" id="{FCF6C910-BD7B-A7C1-1E85-4E932AE89E4D}"/>
              </a:ext>
            </a:extLst>
          </p:cNvPr>
          <p:cNvSpPr>
            <a:spLocks noGrp="1"/>
          </p:cNvSpPr>
          <p:nvPr>
            <p:ph sz="half" idx="1"/>
          </p:nvPr>
        </p:nvSpPr>
        <p:spPr>
          <a:xfrm>
            <a:off x="329837" y="2286000"/>
            <a:ext cx="7076803" cy="4038600"/>
          </a:xfrm>
        </p:spPr>
        <p:txBody>
          <a:bodyPr>
            <a:noAutofit/>
          </a:bodyPr>
          <a:lstStyle/>
          <a:p>
            <a:pPr>
              <a:lnSpc>
                <a:spcPct val="90000"/>
              </a:lnSpc>
            </a:pPr>
            <a:r>
              <a:rPr lang="en-US" sz="2200" dirty="0"/>
              <a:t>Recent mourners can visualize how moving forward might look to them</a:t>
            </a:r>
          </a:p>
          <a:p>
            <a:pPr>
              <a:lnSpc>
                <a:spcPct val="90000"/>
              </a:lnSpc>
            </a:pPr>
            <a:r>
              <a:rPr lang="en-US" sz="2200" dirty="0"/>
              <a:t>Veteran mourners can gauge how far they have come</a:t>
            </a:r>
          </a:p>
          <a:p>
            <a:pPr>
              <a:lnSpc>
                <a:spcPct val="90000"/>
              </a:lnSpc>
            </a:pPr>
            <a:r>
              <a:rPr lang="en-US" sz="2200" dirty="0"/>
              <a:t>Mourners can tell their stories without fear of hurting their loved ones</a:t>
            </a:r>
          </a:p>
          <a:p>
            <a:pPr>
              <a:lnSpc>
                <a:spcPct val="90000"/>
              </a:lnSpc>
            </a:pPr>
            <a:r>
              <a:rPr lang="en-US" sz="2200" dirty="0"/>
              <a:t>Mourners can remember incidents that are        triggered by the stories of others</a:t>
            </a:r>
          </a:p>
          <a:p>
            <a:pPr>
              <a:lnSpc>
                <a:spcPct val="90000"/>
              </a:lnSpc>
            </a:pPr>
            <a:r>
              <a:rPr lang="en-US" sz="2200" dirty="0"/>
              <a:t>Mourners can create a community, even when         some members come and go and then return</a:t>
            </a:r>
          </a:p>
        </p:txBody>
      </p:sp>
    </p:spTree>
    <p:extLst>
      <p:ext uri="{BB962C8B-B14F-4D97-AF65-F5344CB8AC3E}">
        <p14:creationId xmlns:p14="http://schemas.microsoft.com/office/powerpoint/2010/main" val="1059073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8C9F-52F9-3E22-0CD0-33585C6C1FA0}"/>
              </a:ext>
            </a:extLst>
          </p:cNvPr>
          <p:cNvSpPr>
            <a:spLocks noGrp="1"/>
          </p:cNvSpPr>
          <p:nvPr>
            <p:ph type="title"/>
          </p:nvPr>
        </p:nvSpPr>
        <p:spPr/>
        <p:txBody>
          <a:bodyPr/>
          <a:lstStyle/>
          <a:p>
            <a:pPr algn="ctr"/>
            <a:r>
              <a:rPr lang="en-US" dirty="0">
                <a:solidFill>
                  <a:schemeClr val="tx1"/>
                </a:solidFill>
              </a:rPr>
              <a:t>Some Constants</a:t>
            </a:r>
          </a:p>
        </p:txBody>
      </p:sp>
      <p:sp>
        <p:nvSpPr>
          <p:cNvPr id="3" name="Content Placeholder 2">
            <a:extLst>
              <a:ext uri="{FF2B5EF4-FFF2-40B4-BE49-F238E27FC236}">
                <a16:creationId xmlns:a16="http://schemas.microsoft.com/office/drawing/2014/main" id="{C46256FC-09E0-61B2-A5B5-AFB085D88FAB}"/>
              </a:ext>
            </a:extLst>
          </p:cNvPr>
          <p:cNvSpPr>
            <a:spLocks noGrp="1"/>
          </p:cNvSpPr>
          <p:nvPr>
            <p:ph idx="1"/>
          </p:nvPr>
        </p:nvSpPr>
        <p:spPr>
          <a:xfrm>
            <a:off x="576944" y="2144485"/>
            <a:ext cx="7906657" cy="4093029"/>
          </a:xfrm>
        </p:spPr>
        <p:txBody>
          <a:bodyPr>
            <a:noAutofit/>
          </a:bodyPr>
          <a:lstStyle/>
          <a:p>
            <a:r>
              <a:rPr lang="en-US" sz="2500" dirty="0">
                <a:latin typeface="AMERICAN TYPEWRITER SEMIBOLD" panose="02090604020004020304" pitchFamily="18" charset="77"/>
              </a:rPr>
              <a:t>Loss is loss is loss</a:t>
            </a:r>
          </a:p>
          <a:p>
            <a:r>
              <a:rPr lang="en-US" sz="2500" dirty="0">
                <a:latin typeface="AMERICAN TYPEWRITER SEMIBOLD" panose="02090604020004020304" pitchFamily="18" charset="77"/>
              </a:rPr>
              <a:t>Loss is isolating</a:t>
            </a:r>
          </a:p>
          <a:p>
            <a:r>
              <a:rPr lang="en-US" sz="2500" dirty="0">
                <a:latin typeface="AMERICAN TYPEWRITER SEMIBOLD" panose="02090604020004020304" pitchFamily="18" charset="77"/>
              </a:rPr>
              <a:t>Loss is layered</a:t>
            </a:r>
          </a:p>
          <a:p>
            <a:pPr lvl="1"/>
            <a:r>
              <a:rPr lang="en-US" sz="2500" dirty="0">
                <a:latin typeface="AMERICAN TYPEWRITER SEMIBOLD" panose="02090604020004020304" pitchFamily="18" charset="77"/>
              </a:rPr>
              <a:t>Wonderful memories</a:t>
            </a:r>
          </a:p>
          <a:p>
            <a:pPr lvl="1"/>
            <a:r>
              <a:rPr lang="en-US" sz="2500" dirty="0">
                <a:latin typeface="AMERICAN TYPEWRITER SEMIBOLD" panose="02090604020004020304" pitchFamily="18" charset="77"/>
              </a:rPr>
              <a:t>Difficult memories</a:t>
            </a:r>
          </a:p>
          <a:p>
            <a:pPr lvl="1"/>
            <a:r>
              <a:rPr lang="en-US" sz="2500" dirty="0">
                <a:latin typeface="AMERICAN TYPEWRITER SEMIBOLD" panose="02090604020004020304" pitchFamily="18" charset="77"/>
              </a:rPr>
              <a:t>Memories that evoke anger</a:t>
            </a:r>
          </a:p>
          <a:p>
            <a:pPr lvl="1"/>
            <a:r>
              <a:rPr lang="en-US" sz="2500" dirty="0">
                <a:latin typeface="AMERICAN TYPEWRITER SEMIBOLD" panose="02090604020004020304" pitchFamily="18" charset="77"/>
              </a:rPr>
              <a:t>Memories that evoke feelings of abandonment</a:t>
            </a:r>
          </a:p>
          <a:p>
            <a:r>
              <a:rPr lang="en-US" sz="2500" dirty="0">
                <a:latin typeface="AMERICAN TYPEWRITER SEMIBOLD" panose="02090604020004020304" pitchFamily="18" charset="77"/>
              </a:rPr>
              <a:t>Feelings  of Loss can be mitigated by community</a:t>
            </a:r>
          </a:p>
        </p:txBody>
      </p:sp>
    </p:spTree>
    <p:extLst>
      <p:ext uri="{BB962C8B-B14F-4D97-AF65-F5344CB8AC3E}">
        <p14:creationId xmlns:p14="http://schemas.microsoft.com/office/powerpoint/2010/main" val="3272291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AE0B-0C56-AC16-8E80-2B30DB7BAE97}"/>
              </a:ext>
            </a:extLst>
          </p:cNvPr>
          <p:cNvSpPr>
            <a:spLocks noGrp="1"/>
          </p:cNvSpPr>
          <p:nvPr>
            <p:ph type="title"/>
          </p:nvPr>
        </p:nvSpPr>
        <p:spPr>
          <a:xfrm>
            <a:off x="658813" y="456253"/>
            <a:ext cx="7824788" cy="1166808"/>
          </a:xfrm>
        </p:spPr>
        <p:txBody>
          <a:bodyPr/>
          <a:lstStyle/>
          <a:p>
            <a:pPr algn="ctr"/>
            <a:r>
              <a:rPr lang="en-US" dirty="0">
                <a:solidFill>
                  <a:schemeClr val="tx1"/>
                </a:solidFill>
              </a:rPr>
              <a:t>Creating Community</a:t>
            </a:r>
          </a:p>
        </p:txBody>
      </p:sp>
      <p:sp>
        <p:nvSpPr>
          <p:cNvPr id="3" name="Content Placeholder 2">
            <a:extLst>
              <a:ext uri="{FF2B5EF4-FFF2-40B4-BE49-F238E27FC236}">
                <a16:creationId xmlns:a16="http://schemas.microsoft.com/office/drawing/2014/main" id="{0072D637-5D05-27D4-DDC0-F65110551BDF}"/>
              </a:ext>
            </a:extLst>
          </p:cNvPr>
          <p:cNvSpPr>
            <a:spLocks noGrp="1"/>
          </p:cNvSpPr>
          <p:nvPr>
            <p:ph idx="1"/>
          </p:nvPr>
        </p:nvSpPr>
        <p:spPr>
          <a:xfrm>
            <a:off x="489857" y="2373086"/>
            <a:ext cx="6676571" cy="4234543"/>
          </a:xfrm>
        </p:spPr>
        <p:txBody>
          <a:bodyPr>
            <a:normAutofit/>
          </a:bodyPr>
          <a:lstStyle/>
          <a:p>
            <a:r>
              <a:rPr lang="en-US" sz="3500" dirty="0"/>
              <a:t>Strong facilitator</a:t>
            </a:r>
          </a:p>
          <a:p>
            <a:pPr lvl="1"/>
            <a:r>
              <a:rPr lang="en-US" sz="3500" dirty="0"/>
              <a:t>Allows for free discussion</a:t>
            </a:r>
          </a:p>
          <a:p>
            <a:pPr lvl="1"/>
            <a:r>
              <a:rPr lang="en-US" sz="3500" dirty="0"/>
              <a:t>Limits monopolizing by any one participant</a:t>
            </a:r>
          </a:p>
          <a:p>
            <a:pPr lvl="1"/>
            <a:r>
              <a:rPr lang="en-US" sz="3500" dirty="0"/>
              <a:t>Encourages the more hesitant to share their stories</a:t>
            </a:r>
          </a:p>
          <a:p>
            <a:pPr marL="0" indent="0">
              <a:buNone/>
            </a:pPr>
            <a:endParaRPr lang="en-US" dirty="0"/>
          </a:p>
        </p:txBody>
      </p:sp>
    </p:spTree>
    <p:extLst>
      <p:ext uri="{BB962C8B-B14F-4D97-AF65-F5344CB8AC3E}">
        <p14:creationId xmlns:p14="http://schemas.microsoft.com/office/powerpoint/2010/main" val="5407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D9D5-906B-581F-48BC-5DC320DB3933}"/>
              </a:ext>
            </a:extLst>
          </p:cNvPr>
          <p:cNvSpPr>
            <a:spLocks noGrp="1"/>
          </p:cNvSpPr>
          <p:nvPr>
            <p:ph type="title"/>
          </p:nvPr>
        </p:nvSpPr>
        <p:spPr/>
        <p:txBody>
          <a:bodyPr/>
          <a:lstStyle/>
          <a:p>
            <a:pPr algn="ctr"/>
            <a:r>
              <a:rPr lang="en-US" dirty="0">
                <a:solidFill>
                  <a:schemeClr val="tx1"/>
                </a:solidFill>
              </a:rPr>
              <a:t>Creating Community (2)</a:t>
            </a:r>
          </a:p>
        </p:txBody>
      </p:sp>
      <p:sp>
        <p:nvSpPr>
          <p:cNvPr id="3" name="Content Placeholder 2">
            <a:extLst>
              <a:ext uri="{FF2B5EF4-FFF2-40B4-BE49-F238E27FC236}">
                <a16:creationId xmlns:a16="http://schemas.microsoft.com/office/drawing/2014/main" id="{00DF6450-8179-5FE8-E354-D3C4A5A2D415}"/>
              </a:ext>
            </a:extLst>
          </p:cNvPr>
          <p:cNvSpPr>
            <a:spLocks noGrp="1"/>
          </p:cNvSpPr>
          <p:nvPr>
            <p:ph idx="1"/>
          </p:nvPr>
        </p:nvSpPr>
        <p:spPr>
          <a:xfrm>
            <a:off x="308610" y="2731770"/>
            <a:ext cx="7986303" cy="3405279"/>
          </a:xfrm>
        </p:spPr>
        <p:txBody>
          <a:bodyPr/>
          <a:lstStyle/>
          <a:p>
            <a:r>
              <a:rPr lang="en-US" sz="3500" dirty="0"/>
              <a:t>Basic structure</a:t>
            </a:r>
          </a:p>
          <a:p>
            <a:pPr lvl="1"/>
            <a:r>
              <a:rPr lang="en-US" sz="3500" dirty="0"/>
              <a:t>Intro and rules (absolute confidentiality, kindness)</a:t>
            </a:r>
          </a:p>
          <a:p>
            <a:pPr lvl="1"/>
            <a:r>
              <a:rPr lang="en-US" sz="3500" dirty="0"/>
              <a:t>Quick check in</a:t>
            </a:r>
          </a:p>
          <a:p>
            <a:pPr lvl="1"/>
            <a:r>
              <a:rPr lang="en-US" sz="3500" dirty="0"/>
              <a:t>Short opening meditation/song</a:t>
            </a:r>
          </a:p>
          <a:p>
            <a:pPr marL="0" indent="0">
              <a:buNone/>
            </a:pPr>
            <a:endParaRPr lang="en-US" dirty="0"/>
          </a:p>
        </p:txBody>
      </p:sp>
    </p:spTree>
    <p:extLst>
      <p:ext uri="{BB962C8B-B14F-4D97-AF65-F5344CB8AC3E}">
        <p14:creationId xmlns:p14="http://schemas.microsoft.com/office/powerpoint/2010/main" val="197518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98228"/>
          </a:xfrm>
        </p:spPr>
        <p:txBody>
          <a:bodyPr/>
          <a:lstStyle/>
          <a:p>
            <a:pPr algn="ctr"/>
            <a:r>
              <a:rPr lang="en-US" dirty="0">
                <a:solidFill>
                  <a:schemeClr val="tx1"/>
                </a:solidFill>
              </a:rPr>
              <a:t>Bereavement Groups</a:t>
            </a:r>
          </a:p>
        </p:txBody>
      </p:sp>
      <p:sp>
        <p:nvSpPr>
          <p:cNvPr id="3" name="Content Placeholder 2"/>
          <p:cNvSpPr>
            <a:spLocks noGrp="1"/>
          </p:cNvSpPr>
          <p:nvPr>
            <p:ph idx="1"/>
          </p:nvPr>
        </p:nvSpPr>
        <p:spPr>
          <a:xfrm>
            <a:off x="901700" y="2286000"/>
            <a:ext cx="7581900" cy="3840163"/>
          </a:xfrm>
        </p:spPr>
        <p:txBody>
          <a:bodyPr/>
          <a:lstStyle/>
          <a:p>
            <a:endParaRPr lang="en-US" sz="3200" dirty="0"/>
          </a:p>
          <a:p>
            <a:r>
              <a:rPr lang="en-US" sz="3200" dirty="0"/>
              <a:t>We know that people react differently to common traumas, depending on their own experience of loss, their past coping mechanisms and their resources.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5AAB-2AEB-3487-5E06-0FFF1DD6E8CE}"/>
              </a:ext>
            </a:extLst>
          </p:cNvPr>
          <p:cNvSpPr>
            <a:spLocks noGrp="1"/>
          </p:cNvSpPr>
          <p:nvPr>
            <p:ph type="title"/>
          </p:nvPr>
        </p:nvSpPr>
        <p:spPr/>
        <p:txBody>
          <a:bodyPr/>
          <a:lstStyle/>
          <a:p>
            <a:pPr algn="ctr"/>
            <a:r>
              <a:rPr lang="en-US" dirty="0">
                <a:solidFill>
                  <a:schemeClr val="tx1"/>
                </a:solidFill>
              </a:rPr>
              <a:t>Creating Community (3)</a:t>
            </a:r>
          </a:p>
        </p:txBody>
      </p:sp>
      <p:sp>
        <p:nvSpPr>
          <p:cNvPr id="3" name="Content Placeholder 2">
            <a:extLst>
              <a:ext uri="{FF2B5EF4-FFF2-40B4-BE49-F238E27FC236}">
                <a16:creationId xmlns:a16="http://schemas.microsoft.com/office/drawing/2014/main" id="{F76A3BA8-D191-4179-015F-DB802B437A1E}"/>
              </a:ext>
            </a:extLst>
          </p:cNvPr>
          <p:cNvSpPr>
            <a:spLocks noGrp="1"/>
          </p:cNvSpPr>
          <p:nvPr>
            <p:ph idx="1"/>
          </p:nvPr>
        </p:nvSpPr>
        <p:spPr>
          <a:xfrm>
            <a:off x="1078774" y="2675709"/>
            <a:ext cx="7656286" cy="3404734"/>
          </a:xfrm>
        </p:spPr>
        <p:txBody>
          <a:bodyPr/>
          <a:lstStyle/>
          <a:p>
            <a:r>
              <a:rPr lang="en-US" sz="3500" dirty="0"/>
              <a:t>Continuity of sessions</a:t>
            </a:r>
          </a:p>
          <a:p>
            <a:pPr lvl="1"/>
            <a:r>
              <a:rPr lang="en-US" sz="3500" dirty="0"/>
              <a:t>No cancellations except </a:t>
            </a:r>
          </a:p>
          <a:p>
            <a:pPr lvl="2"/>
            <a:r>
              <a:rPr lang="en-US" sz="3500" dirty="0"/>
              <a:t>weather</a:t>
            </a:r>
          </a:p>
          <a:p>
            <a:pPr lvl="2"/>
            <a:r>
              <a:rPr lang="en-US" sz="3500" dirty="0"/>
              <a:t>holiday related restrictions</a:t>
            </a:r>
          </a:p>
          <a:p>
            <a:r>
              <a:rPr lang="en-US" sz="3500" dirty="0"/>
              <a:t>Alternate Facilitator if necessary</a:t>
            </a:r>
          </a:p>
          <a:p>
            <a:endParaRPr lang="en-US" dirty="0"/>
          </a:p>
        </p:txBody>
      </p:sp>
    </p:spTree>
    <p:extLst>
      <p:ext uri="{BB962C8B-B14F-4D97-AF65-F5344CB8AC3E}">
        <p14:creationId xmlns:p14="http://schemas.microsoft.com/office/powerpoint/2010/main" val="28668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Grief Lesson #1</a:t>
            </a:r>
          </a:p>
        </p:txBody>
      </p:sp>
      <p:sp>
        <p:nvSpPr>
          <p:cNvPr id="3" name="Content Placeholder 2"/>
          <p:cNvSpPr>
            <a:spLocks noGrp="1"/>
          </p:cNvSpPr>
          <p:nvPr>
            <p:ph idx="1"/>
          </p:nvPr>
        </p:nvSpPr>
        <p:spPr>
          <a:xfrm>
            <a:off x="658813" y="2286000"/>
            <a:ext cx="7824787" cy="3840163"/>
          </a:xfrm>
        </p:spPr>
        <p:txBody>
          <a:bodyPr>
            <a:normAutofit/>
          </a:bodyPr>
          <a:lstStyle/>
          <a:p>
            <a:r>
              <a:rPr lang="en-US" sz="4800" dirty="0"/>
              <a:t>Grief is complicated</a:t>
            </a:r>
          </a:p>
        </p:txBody>
      </p:sp>
      <p:pic>
        <p:nvPicPr>
          <p:cNvPr id="4" name="Picture 3" descr="4560878671_ae0ec754b6_n.jpg"/>
          <p:cNvPicPr>
            <a:picLocks noChangeAspect="1"/>
          </p:cNvPicPr>
          <p:nvPr/>
        </p:nvPicPr>
        <p:blipFill>
          <a:blip r:embed="rId2"/>
          <a:stretch>
            <a:fillRect/>
          </a:stretch>
        </p:blipFill>
        <p:spPr>
          <a:xfrm>
            <a:off x="1460500" y="3302000"/>
            <a:ext cx="5867400" cy="3111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Grief lesson #2</a:t>
            </a:r>
          </a:p>
        </p:txBody>
      </p:sp>
      <p:pic>
        <p:nvPicPr>
          <p:cNvPr id="4" name="Content Placeholder 3"/>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77318" r="-77318"/>
              <a:stretch>
                <a:fillRect/>
              </a:stretch>
            </p:blipFill>
          </mc:Choice>
          <mc:Fallback>
            <p:blipFill>
              <a:blip r:embed="rId3"/>
              <a:srcRect l="-77318" r="-77318"/>
              <a:stretch>
                <a:fillRect/>
              </a:stretch>
            </p:blipFill>
          </mc:Fallback>
        </mc:AlternateContent>
        <p:spPr>
          <a:xfrm>
            <a:off x="4236402" y="3106421"/>
            <a:ext cx="6004878" cy="3295327"/>
          </a:xfrm>
        </p:spPr>
      </p:pic>
      <p:sp>
        <p:nvSpPr>
          <p:cNvPr id="6" name="Rectangle 5"/>
          <p:cNvSpPr/>
          <p:nvPr/>
        </p:nvSpPr>
        <p:spPr>
          <a:xfrm>
            <a:off x="658813" y="2767280"/>
            <a:ext cx="5665787" cy="1323439"/>
          </a:xfrm>
          <a:prstGeom prst="rect">
            <a:avLst/>
          </a:prstGeom>
        </p:spPr>
        <p:txBody>
          <a:bodyPr wrap="square">
            <a:spAutoFit/>
          </a:bodyPr>
          <a:lstStyle/>
          <a:p>
            <a:pPr lvl="0"/>
            <a:r>
              <a:rPr lang="en-US" sz="4000" dirty="0">
                <a:solidFill>
                  <a:prstClr val="black"/>
                </a:solidFill>
              </a:rPr>
              <a:t>None, never, </a:t>
            </a:r>
            <a:r>
              <a:rPr lang="en-US" sz="4000" b="1" i="1" dirty="0">
                <a:solidFill>
                  <a:prstClr val="black"/>
                </a:solidFill>
              </a:rPr>
              <a:t>NO</a:t>
            </a:r>
            <a:r>
              <a:rPr lang="en-US" sz="4000" i="1" dirty="0">
                <a:solidFill>
                  <a:prstClr val="black"/>
                </a:solidFill>
              </a:rPr>
              <a:t> </a:t>
            </a:r>
            <a:r>
              <a:rPr lang="en-US" sz="4000" dirty="0">
                <a:solidFill>
                  <a:prstClr val="black"/>
                </a:solidFill>
              </a:rPr>
              <a:t> “</a:t>
            </a:r>
            <a:r>
              <a:rPr lang="en-US" sz="4000" dirty="0" err="1">
                <a:solidFill>
                  <a:prstClr val="black"/>
                </a:solidFill>
              </a:rPr>
              <a:t>shoulds</a:t>
            </a:r>
            <a:r>
              <a:rPr lang="en-US" sz="4000" dirty="0">
                <a:solidFill>
                  <a:prstClr val="black"/>
                </a:solidFill>
              </a:rPr>
              <a:t>” in  Grieving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Grief Lesson #3</a:t>
            </a:r>
          </a:p>
        </p:txBody>
      </p:sp>
      <p:sp>
        <p:nvSpPr>
          <p:cNvPr id="4" name="Rectangle 3"/>
          <p:cNvSpPr/>
          <p:nvPr/>
        </p:nvSpPr>
        <p:spPr>
          <a:xfrm>
            <a:off x="607881" y="2020979"/>
            <a:ext cx="8078919" cy="1938992"/>
          </a:xfrm>
          <a:prstGeom prst="rect">
            <a:avLst/>
          </a:prstGeom>
        </p:spPr>
        <p:txBody>
          <a:bodyPr wrap="square">
            <a:spAutoFit/>
          </a:bodyPr>
          <a:lstStyle/>
          <a:p>
            <a:r>
              <a:rPr lang="en-US" sz="4000" dirty="0"/>
              <a:t>Grieving requires time, and every person moves through the grieving period at their own pace</a:t>
            </a:r>
          </a:p>
        </p:txBody>
      </p:sp>
      <p:pic>
        <p:nvPicPr>
          <p:cNvPr id="10" name="Picture 9" descr="j0178844.jpg"/>
          <p:cNvPicPr>
            <a:picLocks noChangeAspect="1"/>
          </p:cNvPicPr>
          <p:nvPr/>
        </p:nvPicPr>
        <p:blipFill>
          <a:blip r:embed="rId3"/>
          <a:stretch>
            <a:fillRect/>
          </a:stretch>
        </p:blipFill>
        <p:spPr>
          <a:xfrm>
            <a:off x="2220913" y="3959971"/>
            <a:ext cx="3657600" cy="2425700"/>
          </a:xfrm>
          <a:prstGeom prst="rect">
            <a:avLst/>
          </a:prstGeom>
        </p:spPr>
      </p:pic>
      <p:sp>
        <p:nvSpPr>
          <p:cNvPr id="5" name="TextBox 4"/>
          <p:cNvSpPr txBox="1"/>
          <p:nvPr/>
        </p:nvSpPr>
        <p:spPr>
          <a:xfrm>
            <a:off x="1769369" y="4114257"/>
            <a:ext cx="184666" cy="369332"/>
          </a:xfrm>
          <a:prstGeom prst="rect">
            <a:avLst/>
          </a:prstGeom>
          <a:noFill/>
        </p:spPr>
        <p:txBody>
          <a:bodyPr wrap="none" rtlCol="0">
            <a:sp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Grief lesson #4 </a:t>
            </a:r>
          </a:p>
        </p:txBody>
      </p:sp>
      <p:sp>
        <p:nvSpPr>
          <p:cNvPr id="3" name="Content Placeholder 2"/>
          <p:cNvSpPr>
            <a:spLocks noGrp="1"/>
          </p:cNvSpPr>
          <p:nvPr>
            <p:ph idx="1"/>
          </p:nvPr>
        </p:nvSpPr>
        <p:spPr>
          <a:xfrm>
            <a:off x="658813" y="2286000"/>
            <a:ext cx="7824787" cy="4249047"/>
          </a:xfrm>
        </p:spPr>
        <p:txBody>
          <a:bodyPr>
            <a:normAutofit lnSpcReduction="10000"/>
          </a:bodyPr>
          <a:lstStyle/>
          <a:p>
            <a:r>
              <a:rPr lang="en-US" sz="3200" dirty="0"/>
              <a:t>Sharing your narrative, in your own time and in your own way, helps propel the healing process.</a:t>
            </a:r>
          </a:p>
          <a:p>
            <a:pPr>
              <a:buNone/>
            </a:pPr>
            <a:endParaRPr lang="en-US" sz="3200" dirty="0"/>
          </a:p>
          <a:p>
            <a:pPr>
              <a:buNone/>
            </a:pPr>
            <a:endParaRPr lang="en-US" sz="3200" dirty="0"/>
          </a:p>
          <a:p>
            <a:pPr>
              <a:buNone/>
            </a:pPr>
            <a:endParaRPr lang="en-US" sz="3200" dirty="0"/>
          </a:p>
          <a:p>
            <a:pPr>
              <a:buNone/>
            </a:pPr>
            <a:r>
              <a:rPr lang="en-US" sz="3200" dirty="0"/>
              <a:t>(it </a:t>
            </a:r>
            <a:r>
              <a:rPr lang="en-US" sz="3200" dirty="0" err="1"/>
              <a:t>ain’t</a:t>
            </a:r>
            <a:r>
              <a:rPr lang="en-US" sz="3200" dirty="0"/>
              <a:t> easy. Nope. Not at all.)</a:t>
            </a:r>
          </a:p>
          <a:p>
            <a:endParaRPr lang="en-US" dirty="0"/>
          </a:p>
        </p:txBody>
      </p:sp>
      <p:pic>
        <p:nvPicPr>
          <p:cNvPr id="4" name="Picture 3" descr="is.jpg"/>
          <p:cNvPicPr>
            <a:picLocks noChangeAspect="1"/>
          </p:cNvPicPr>
          <p:nvPr/>
        </p:nvPicPr>
        <p:blipFill>
          <a:blip r:embed="rId2"/>
          <a:stretch>
            <a:fillRect/>
          </a:stretch>
        </p:blipFill>
        <p:spPr>
          <a:xfrm>
            <a:off x="4573239" y="3290972"/>
            <a:ext cx="2971800" cy="24688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Grief Lesson #5</a:t>
            </a:r>
          </a:p>
        </p:txBody>
      </p:sp>
      <p:sp>
        <p:nvSpPr>
          <p:cNvPr id="3" name="Content Placeholder 2"/>
          <p:cNvSpPr>
            <a:spLocks noGrp="1"/>
          </p:cNvSpPr>
          <p:nvPr>
            <p:ph idx="1"/>
          </p:nvPr>
        </p:nvSpPr>
        <p:spPr>
          <a:xfrm>
            <a:off x="658813" y="2286000"/>
            <a:ext cx="7824788" cy="3840163"/>
          </a:xfrm>
        </p:spPr>
        <p:txBody>
          <a:bodyPr>
            <a:normAutofit/>
          </a:bodyPr>
          <a:lstStyle/>
          <a:p>
            <a:r>
              <a:rPr lang="en-US" sz="2500" dirty="0"/>
              <a:t>It’s never one and done, no matter how much we want it to be</a:t>
            </a:r>
          </a:p>
        </p:txBody>
      </p:sp>
      <p:pic>
        <p:nvPicPr>
          <p:cNvPr id="4" name="Picture 3" descr="32448303414_2f87dfe09a_b.jpg"/>
          <p:cNvPicPr>
            <a:picLocks noChangeAspect="1"/>
          </p:cNvPicPr>
          <p:nvPr/>
        </p:nvPicPr>
        <p:blipFill>
          <a:blip r:embed="rId2"/>
          <a:stretch>
            <a:fillRect/>
          </a:stretch>
        </p:blipFill>
        <p:spPr>
          <a:xfrm>
            <a:off x="1897500" y="3308550"/>
            <a:ext cx="4564298" cy="27538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75368"/>
          </a:xfrm>
        </p:spPr>
        <p:txBody>
          <a:bodyPr/>
          <a:lstStyle/>
          <a:p>
            <a:pPr algn="ctr"/>
            <a:r>
              <a:rPr lang="en-US" dirty="0">
                <a:solidFill>
                  <a:schemeClr val="tx1"/>
                </a:solidFill>
              </a:rPr>
              <a:t>Resources</a:t>
            </a:r>
          </a:p>
        </p:txBody>
      </p:sp>
      <p:pic>
        <p:nvPicPr>
          <p:cNvPr id="4" name="Content Placeholder 3" descr="mourning pic.jpg"/>
          <p:cNvPicPr>
            <a:picLocks noGrp="1" noChangeAspect="1"/>
          </p:cNvPicPr>
          <p:nvPr>
            <p:ph idx="1"/>
          </p:nvPr>
        </p:nvPicPr>
        <p:blipFill>
          <a:blip r:embed="rId2"/>
          <a:srcRect t="-5077" b="-5077"/>
          <a:stretch>
            <a:fillRect/>
          </a:stretch>
        </p:blipFill>
        <p:spPr>
          <a:xfrm>
            <a:off x="658813" y="1862157"/>
            <a:ext cx="7592061" cy="453959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2E8-74D4-5E68-64A9-3CC58773CB97}"/>
              </a:ext>
            </a:extLst>
          </p:cNvPr>
          <p:cNvSpPr>
            <a:spLocks noGrp="1"/>
          </p:cNvSpPr>
          <p:nvPr>
            <p:ph type="title"/>
          </p:nvPr>
        </p:nvSpPr>
        <p:spPr/>
        <p:txBody>
          <a:bodyPr/>
          <a:lstStyle/>
          <a:p>
            <a:pPr algn="ctr"/>
            <a:r>
              <a:rPr lang="en-US" dirty="0">
                <a:solidFill>
                  <a:schemeClr val="tx1"/>
                </a:solidFill>
              </a:rPr>
              <a:t>Useful Tools </a:t>
            </a:r>
          </a:p>
        </p:txBody>
      </p:sp>
      <p:sp>
        <p:nvSpPr>
          <p:cNvPr id="3" name="Content Placeholder 2">
            <a:extLst>
              <a:ext uri="{FF2B5EF4-FFF2-40B4-BE49-F238E27FC236}">
                <a16:creationId xmlns:a16="http://schemas.microsoft.com/office/drawing/2014/main" id="{46A2FB5C-9953-C1B9-F16B-4AA499427026}"/>
              </a:ext>
            </a:extLst>
          </p:cNvPr>
          <p:cNvSpPr>
            <a:spLocks noGrp="1"/>
          </p:cNvSpPr>
          <p:nvPr>
            <p:ph idx="1"/>
          </p:nvPr>
        </p:nvSpPr>
        <p:spPr>
          <a:xfrm>
            <a:off x="377191" y="2103120"/>
            <a:ext cx="8106410" cy="4400550"/>
          </a:xfrm>
        </p:spPr>
        <p:txBody>
          <a:bodyPr>
            <a:normAutofit fontScale="25000" lnSpcReduction="20000"/>
          </a:bodyPr>
          <a:lstStyle/>
          <a:p>
            <a:r>
              <a:rPr lang="en-US" sz="10000" dirty="0">
                <a:latin typeface="Times New Roman" panose="02020603050405020304" pitchFamily="18" charset="0"/>
              </a:rPr>
              <a:t>Introducing Holiday-related themes:</a:t>
            </a:r>
          </a:p>
          <a:p>
            <a:pPr lvl="1"/>
            <a:r>
              <a:rPr lang="en-US" sz="10000" i="1" dirty="0">
                <a:latin typeface="Times New Roman" panose="02020603050405020304" pitchFamily="18" charset="0"/>
              </a:rPr>
              <a:t>Yizkor </a:t>
            </a:r>
            <a:r>
              <a:rPr lang="en-US" sz="10000" dirty="0">
                <a:latin typeface="Times New Roman" panose="02020603050405020304" pitchFamily="18" charset="0"/>
              </a:rPr>
              <a:t> on Yom Kippur, Pesach, Shavuot and Sukkot</a:t>
            </a:r>
          </a:p>
          <a:p>
            <a:pPr lvl="1"/>
            <a:endParaRPr lang="en-US" sz="10000" dirty="0">
              <a:latin typeface="Times New Roman" panose="02020603050405020304" pitchFamily="18" charset="0"/>
            </a:endParaRPr>
          </a:p>
          <a:p>
            <a:pPr lvl="1"/>
            <a:r>
              <a:rPr lang="en-US" sz="10000" dirty="0">
                <a:latin typeface="Times New Roman" panose="02020603050405020304" pitchFamily="18" charset="0"/>
              </a:rPr>
              <a:t>Blue Services </a:t>
            </a:r>
          </a:p>
          <a:p>
            <a:pPr lvl="1"/>
            <a:endParaRPr lang="en-US" sz="10000" dirty="0">
              <a:latin typeface="Times New Roman" panose="02020603050405020304" pitchFamily="18" charset="0"/>
            </a:endParaRPr>
          </a:p>
          <a:p>
            <a:pPr lvl="1"/>
            <a:r>
              <a:rPr lang="en-US" sz="10000" dirty="0">
                <a:latin typeface="Times New Roman" panose="02020603050405020304" pitchFamily="18" charset="0"/>
              </a:rPr>
              <a:t>Counting the Omer by writing down one separate memory for each of the 49 days</a:t>
            </a:r>
          </a:p>
          <a:p>
            <a:pPr marL="282575" lvl="1" indent="0">
              <a:buNone/>
            </a:pPr>
            <a:endParaRPr lang="en-US" sz="10000" dirty="0">
              <a:latin typeface="Times New Roman" panose="02020603050405020304" pitchFamily="18" charset="0"/>
            </a:endParaRPr>
          </a:p>
          <a:p>
            <a:pPr lvl="1"/>
            <a:r>
              <a:rPr lang="en-US" sz="10000" dirty="0">
                <a:latin typeface="Times New Roman" panose="02020603050405020304" pitchFamily="18" charset="0"/>
              </a:rPr>
              <a:t>Sharing one gift that their loved one taught them each night of Chanukah</a:t>
            </a:r>
          </a:p>
          <a:p>
            <a:pPr lvl="1"/>
            <a:endParaRPr lang="en-US" sz="10000" dirty="0">
              <a:latin typeface="Times New Roman" panose="02020603050405020304" pitchFamily="18" charset="0"/>
            </a:endParaRPr>
          </a:p>
          <a:p>
            <a:pPr lvl="1"/>
            <a:r>
              <a:rPr lang="en-US" sz="10000" dirty="0">
                <a:latin typeface="Times New Roman" panose="02020603050405020304" pitchFamily="18" charset="0"/>
              </a:rPr>
              <a:t>Sharing pictures when a new member enters the group</a:t>
            </a:r>
          </a:p>
        </p:txBody>
      </p:sp>
    </p:spTree>
    <p:extLst>
      <p:ext uri="{BB962C8B-B14F-4D97-AF65-F5344CB8AC3E}">
        <p14:creationId xmlns:p14="http://schemas.microsoft.com/office/powerpoint/2010/main" val="8335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solidFill>
                  <a:schemeClr val="tx1"/>
                </a:solidFill>
              </a:rPr>
              <a:t>Healing Service within a Bereavement group </a:t>
            </a:r>
          </a:p>
        </p:txBody>
      </p:sp>
      <p:sp>
        <p:nvSpPr>
          <p:cNvPr id="3" name="Content Placeholder 2"/>
          <p:cNvSpPr>
            <a:spLocks noGrp="1"/>
          </p:cNvSpPr>
          <p:nvPr>
            <p:ph idx="1"/>
          </p:nvPr>
        </p:nvSpPr>
        <p:spPr>
          <a:xfrm>
            <a:off x="457200" y="2286000"/>
            <a:ext cx="8026400" cy="4115748"/>
          </a:xfrm>
        </p:spPr>
        <p:txBody>
          <a:bodyPr>
            <a:normAutofit/>
          </a:bodyPr>
          <a:lstStyle/>
          <a:p>
            <a:r>
              <a:rPr lang="en-US" sz="2800" dirty="0"/>
              <a:t>Modified Healing Service on Yom Kippur with targeted messages:</a:t>
            </a:r>
          </a:p>
          <a:p>
            <a:pPr lvl="1"/>
            <a:r>
              <a:rPr lang="en-US" sz="2800" dirty="0"/>
              <a:t>Healing ourselves after a death</a:t>
            </a:r>
          </a:p>
          <a:p>
            <a:pPr lvl="1"/>
            <a:r>
              <a:rPr lang="en-US" sz="2800" dirty="0"/>
              <a:t>Insertion of </a:t>
            </a:r>
            <a:r>
              <a:rPr lang="en-US" sz="2800" i="1" dirty="0"/>
              <a:t>El </a:t>
            </a:r>
            <a:r>
              <a:rPr lang="en-US" sz="2800" i="1" dirty="0" err="1"/>
              <a:t>Malei</a:t>
            </a:r>
            <a:r>
              <a:rPr lang="en-US" sz="2800" i="1" dirty="0"/>
              <a:t> </a:t>
            </a:r>
            <a:r>
              <a:rPr lang="en-US" sz="2800" dirty="0"/>
              <a:t>and </a:t>
            </a:r>
            <a:r>
              <a:rPr lang="en-US" sz="2800" i="1" dirty="0"/>
              <a:t>Kaddish</a:t>
            </a:r>
          </a:p>
          <a:p>
            <a:pPr lvl="1"/>
            <a:r>
              <a:rPr lang="en-US" sz="2800" dirty="0"/>
              <a:t>Acknowledgement of:</a:t>
            </a:r>
          </a:p>
          <a:p>
            <a:pPr lvl="2"/>
            <a:r>
              <a:rPr lang="en-US" sz="2800" i="1" dirty="0"/>
              <a:t>First</a:t>
            </a:r>
            <a:r>
              <a:rPr lang="en-US" sz="2800" dirty="0"/>
              <a:t> </a:t>
            </a:r>
            <a:r>
              <a:rPr lang="en-US" sz="2800" i="1" dirty="0" err="1"/>
              <a:t>Yizkor</a:t>
            </a:r>
            <a:r>
              <a:rPr lang="en-US" sz="2800" i="1" dirty="0"/>
              <a:t> </a:t>
            </a:r>
            <a:endParaRPr lang="en-US" sz="2800" dirty="0"/>
          </a:p>
          <a:p>
            <a:pPr lvl="2"/>
            <a:r>
              <a:rPr lang="en-US" sz="2800" i="1" dirty="0"/>
              <a:t>First</a:t>
            </a:r>
            <a:r>
              <a:rPr lang="en-US" sz="2800" dirty="0"/>
              <a:t> loss of parent </a:t>
            </a:r>
          </a:p>
          <a:p>
            <a:pPr lvl="2"/>
            <a:r>
              <a:rPr lang="en-US" sz="2800" i="1" dirty="0"/>
              <a:t>First </a:t>
            </a:r>
            <a:r>
              <a:rPr lang="en-US" sz="2800" dirty="0"/>
              <a:t>loss of partner/spouse/child/friend</a:t>
            </a:r>
          </a:p>
          <a:p>
            <a:pPr lvl="1"/>
            <a:endParaRPr lang="en-US" sz="2800"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41078"/>
          </a:xfrm>
        </p:spPr>
        <p:txBody>
          <a:bodyPr/>
          <a:lstStyle/>
          <a:p>
            <a:r>
              <a:rPr lang="en-US" sz="4800" dirty="0">
                <a:solidFill>
                  <a:schemeClr val="tx1"/>
                </a:solidFill>
              </a:rPr>
              <a:t>Goal of Bereavement Groups</a:t>
            </a:r>
          </a:p>
        </p:txBody>
      </p:sp>
      <p:sp>
        <p:nvSpPr>
          <p:cNvPr id="3" name="Content Placeholder 2"/>
          <p:cNvSpPr>
            <a:spLocks noGrp="1"/>
          </p:cNvSpPr>
          <p:nvPr>
            <p:ph idx="1"/>
          </p:nvPr>
        </p:nvSpPr>
        <p:spPr>
          <a:xfrm>
            <a:off x="499331" y="2090600"/>
            <a:ext cx="7984270" cy="4311148"/>
          </a:xfrm>
        </p:spPr>
        <p:txBody>
          <a:bodyPr>
            <a:normAutofit/>
          </a:bodyPr>
          <a:lstStyle/>
          <a:p>
            <a:pPr>
              <a:buNone/>
            </a:pPr>
            <a:r>
              <a:rPr lang="en-US" sz="3200" dirty="0"/>
              <a:t>Abraham Joshua </a:t>
            </a:r>
            <a:r>
              <a:rPr lang="en-US" sz="3200" dirty="0" err="1"/>
              <a:t>Heschel</a:t>
            </a:r>
            <a:r>
              <a:rPr lang="en-US" sz="3200" dirty="0"/>
              <a:t> teaches us that there are three ways to mourn;</a:t>
            </a:r>
          </a:p>
          <a:p>
            <a:r>
              <a:rPr lang="en-US" sz="3200" dirty="0"/>
              <a:t>first to cry out, </a:t>
            </a:r>
          </a:p>
          <a:p>
            <a:pPr lvl="1"/>
            <a:r>
              <a:rPr lang="en-US" sz="3000" dirty="0"/>
              <a:t>then to grow silent, </a:t>
            </a:r>
          </a:p>
          <a:p>
            <a:pPr lvl="2"/>
            <a:r>
              <a:rPr lang="en-US" sz="3000" dirty="0"/>
              <a:t>and then to turn our sorrow into song."</a:t>
            </a:r>
          </a:p>
          <a:p>
            <a:pPr>
              <a:buNone/>
            </a:pPr>
            <a:r>
              <a:rPr lang="en-US" sz="2600" dirty="0"/>
              <a:t> </a:t>
            </a:r>
            <a:r>
              <a:rPr lang="en-US" sz="2600" dirty="0">
                <a:solidFill>
                  <a:schemeClr val="accent4"/>
                </a:solidFill>
              </a:rPr>
              <a:t>But the only wait to do that is to help people </a:t>
            </a:r>
            <a:r>
              <a:rPr lang="en-US" sz="2600">
                <a:solidFill>
                  <a:schemeClr val="accent4"/>
                </a:solidFill>
              </a:rPr>
              <a:t>to articulate </a:t>
            </a:r>
            <a:r>
              <a:rPr lang="en-US" sz="2600" dirty="0">
                <a:solidFill>
                  <a:schemeClr val="accent4"/>
                </a:solidFill>
              </a:rPr>
              <a:t>the narrative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53382"/>
            <a:ext cx="7824788" cy="1323041"/>
          </a:xfrm>
        </p:spPr>
        <p:txBody>
          <a:bodyPr/>
          <a:lstStyle/>
          <a:p>
            <a:pPr algn="ctr"/>
            <a:r>
              <a:rPr lang="en-US" dirty="0">
                <a:solidFill>
                  <a:schemeClr val="tx1"/>
                </a:solidFill>
              </a:rPr>
              <a:t>Bereavement Groups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0326198"/>
              </p:ext>
            </p:extLst>
          </p:nvPr>
        </p:nvGraphicFramePr>
        <p:xfrm>
          <a:off x="658813" y="2286000"/>
          <a:ext cx="61976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78238"/>
          </a:xfrm>
        </p:spPr>
        <p:txBody>
          <a:bodyPr/>
          <a:lstStyle/>
          <a:p>
            <a:pPr algn="ctr"/>
            <a:r>
              <a:rPr lang="en-US" dirty="0">
                <a:solidFill>
                  <a:schemeClr val="tx1"/>
                </a:solidFill>
              </a:rPr>
              <a:t>Grief</a:t>
            </a:r>
          </a:p>
        </p:txBody>
      </p:sp>
      <p:sp>
        <p:nvSpPr>
          <p:cNvPr id="3" name="Content Placeholder 2"/>
          <p:cNvSpPr>
            <a:spLocks noGrp="1"/>
          </p:cNvSpPr>
          <p:nvPr>
            <p:ph idx="1"/>
          </p:nvPr>
        </p:nvSpPr>
        <p:spPr>
          <a:xfrm>
            <a:off x="1104900" y="2286000"/>
            <a:ext cx="6197600" cy="3840163"/>
          </a:xfrm>
        </p:spPr>
        <p:txBody>
          <a:bodyPr>
            <a:normAutofit/>
          </a:bodyPr>
          <a:lstStyle/>
          <a:p>
            <a:r>
              <a:rPr lang="en-US" sz="2800" dirty="0"/>
              <a:t>Because grief makes us look and feel vulnerable, many of us try to avoid it, at least in public. But it’s hard to gauge when something will really hit you.</a:t>
            </a:r>
          </a:p>
          <a:p>
            <a:endParaRPr lang="en-US" sz="3200" dirty="0"/>
          </a:p>
        </p:txBody>
      </p:sp>
      <p:pic>
        <p:nvPicPr>
          <p:cNvPr id="51202" name="Picture 2"/>
          <p:cNvPicPr>
            <a:picLocks noChangeAspect="1" noChangeArrowheads="1"/>
          </p:cNvPicPr>
          <p:nvPr/>
        </p:nvPicPr>
        <p:blipFill>
          <a:blip r:embed="rId2"/>
          <a:srcRect/>
          <a:stretch>
            <a:fillRect/>
          </a:stretch>
        </p:blipFill>
        <p:spPr bwMode="auto">
          <a:xfrm>
            <a:off x="3610610" y="4246156"/>
            <a:ext cx="4173220" cy="212155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227652"/>
            <a:ext cx="7824788" cy="1323041"/>
          </a:xfrm>
        </p:spPr>
        <p:txBody>
          <a:bodyPr/>
          <a:lstStyle/>
          <a:p>
            <a:pPr algn="ctr"/>
            <a:r>
              <a:rPr lang="en-US" dirty="0">
                <a:solidFill>
                  <a:schemeClr val="tx1"/>
                </a:solidFill>
              </a:rPr>
              <a:t>Grief</a:t>
            </a:r>
          </a:p>
        </p:txBody>
      </p:sp>
      <p:sp>
        <p:nvSpPr>
          <p:cNvPr id="3" name="Content Placeholder 2"/>
          <p:cNvSpPr>
            <a:spLocks noGrp="1"/>
          </p:cNvSpPr>
          <p:nvPr>
            <p:ph idx="1"/>
          </p:nvPr>
        </p:nvSpPr>
        <p:spPr>
          <a:xfrm>
            <a:off x="658813" y="2275144"/>
            <a:ext cx="7824787" cy="3840163"/>
          </a:xfrm>
        </p:spPr>
        <p:style>
          <a:lnRef idx="1">
            <a:schemeClr val="accent2"/>
          </a:lnRef>
          <a:fillRef idx="2">
            <a:schemeClr val="accent2"/>
          </a:fillRef>
          <a:effectRef idx="1">
            <a:schemeClr val="accent2"/>
          </a:effectRef>
          <a:fontRef idx="minor">
            <a:schemeClr val="dk1"/>
          </a:fontRef>
        </p:style>
        <p:txBody>
          <a:bodyPr>
            <a:normAutofit/>
          </a:bodyPr>
          <a:lstStyle/>
          <a:p>
            <a:pPr lvl="0"/>
            <a:r>
              <a:rPr lang="en-US" sz="3600" dirty="0"/>
              <a:t>Grief is not a straight line: </a:t>
            </a:r>
          </a:p>
          <a:p>
            <a:pPr lvl="0">
              <a:buNone/>
            </a:pPr>
            <a:endParaRPr lang="en-US" dirty="0"/>
          </a:p>
          <a:p>
            <a:pPr lvl="0">
              <a:buNone/>
            </a:pPr>
            <a:r>
              <a:rPr lang="en-US" dirty="0"/>
              <a:t>     You’re </a:t>
            </a:r>
            <a:r>
              <a:rPr lang="en-US" sz="3200" dirty="0"/>
              <a:t>awful</a:t>
            </a:r>
            <a:r>
              <a:rPr lang="en-US" sz="4000" dirty="0"/>
              <a:t>,</a:t>
            </a:r>
            <a:r>
              <a:rPr lang="en-US" dirty="0"/>
              <a:t> you get </a:t>
            </a:r>
            <a:r>
              <a:rPr lang="en-US" sz="4000" dirty="0"/>
              <a:t>better,</a:t>
            </a:r>
            <a:r>
              <a:rPr lang="en-US" dirty="0"/>
              <a:t> you’re </a:t>
            </a:r>
            <a:r>
              <a:rPr lang="en-US" sz="4800" dirty="0"/>
              <a:t>good.</a:t>
            </a:r>
            <a:r>
              <a:rPr lang="en-US" dirty="0"/>
              <a:t> </a:t>
            </a:r>
          </a:p>
          <a:p>
            <a:pPr lvl="0">
              <a:buNone/>
            </a:pPr>
            <a:endParaRPr lang="en-US" dirty="0"/>
          </a:p>
          <a:p>
            <a:pPr lvl="0">
              <a:buNone/>
            </a:pPr>
            <a:r>
              <a:rPr lang="en-US" dirty="0"/>
              <a:t>				</a:t>
            </a:r>
            <a:r>
              <a:rPr lang="en-US" sz="2800" dirty="0"/>
              <a:t>It’s done.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15" y="228196"/>
            <a:ext cx="8284029" cy="1323041"/>
          </a:xfrm>
        </p:spPr>
        <p:txBody>
          <a:bodyPr/>
          <a:lstStyle/>
          <a:p>
            <a:pPr algn="l"/>
            <a:r>
              <a:rPr lang="en-US" sz="4500" dirty="0">
                <a:solidFill>
                  <a:schemeClr val="tx1"/>
                </a:solidFill>
              </a:rPr>
              <a:t>What we want Grief to look like</a:t>
            </a:r>
          </a:p>
        </p:txBody>
      </p:sp>
      <p:pic>
        <p:nvPicPr>
          <p:cNvPr id="4" name="Content Placeholder 3" descr="20190828_170301.jpg"/>
          <p:cNvPicPr>
            <a:picLocks noGrp="1" noChangeAspect="1"/>
          </p:cNvPicPr>
          <p:nvPr>
            <p:ph idx="1"/>
          </p:nvPr>
        </p:nvPicPr>
        <p:blipFill>
          <a:blip r:embed="rId2"/>
          <a:srcRect l="-10521" r="-10521"/>
          <a:stretch>
            <a:fillRect/>
          </a:stretch>
        </p:blipFill>
        <p:spPr>
          <a:xfrm>
            <a:off x="1238250" y="2307772"/>
            <a:ext cx="6197600" cy="38401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6252"/>
            <a:ext cx="7950201" cy="1323041"/>
          </a:xfrm>
        </p:spPr>
        <p:txBody>
          <a:bodyPr/>
          <a:lstStyle/>
          <a:p>
            <a:pPr algn="ctr"/>
            <a:r>
              <a:rPr lang="en-US" sz="4800" dirty="0">
                <a:solidFill>
                  <a:schemeClr val="tx1"/>
                </a:solidFill>
              </a:rPr>
              <a:t>What Grief </a:t>
            </a:r>
            <a:r>
              <a:rPr lang="en-US" sz="4800" i="1" dirty="0">
                <a:solidFill>
                  <a:schemeClr val="tx1"/>
                </a:solidFill>
              </a:rPr>
              <a:t>really</a:t>
            </a:r>
            <a:r>
              <a:rPr lang="en-US" sz="4800" dirty="0">
                <a:solidFill>
                  <a:schemeClr val="tx1"/>
                </a:solidFill>
              </a:rPr>
              <a:t> looks like</a:t>
            </a:r>
          </a:p>
        </p:txBody>
      </p:sp>
      <p:pic>
        <p:nvPicPr>
          <p:cNvPr id="5" name="Content Placeholder 4" descr="20190828_165758.jpg"/>
          <p:cNvPicPr>
            <a:picLocks noGrp="1" noChangeAspect="1"/>
          </p:cNvPicPr>
          <p:nvPr>
            <p:ph idx="1"/>
          </p:nvPr>
        </p:nvPicPr>
        <p:blipFill>
          <a:blip r:embed="rId2"/>
          <a:srcRect l="-10521" r="-10521"/>
          <a:stretch>
            <a:fillRect/>
          </a:stretch>
        </p:blipFill>
        <p:spPr>
          <a:xfrm>
            <a:off x="1473200" y="2383972"/>
            <a:ext cx="6197600" cy="38401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3326-EDAB-C944-7B9D-8DC88123E75A}"/>
              </a:ext>
            </a:extLst>
          </p:cNvPr>
          <p:cNvSpPr>
            <a:spLocks noGrp="1"/>
          </p:cNvSpPr>
          <p:nvPr>
            <p:ph type="title"/>
          </p:nvPr>
        </p:nvSpPr>
        <p:spPr>
          <a:xfrm>
            <a:off x="658813" y="456253"/>
            <a:ext cx="7824788" cy="1143948"/>
          </a:xfrm>
        </p:spPr>
        <p:txBody>
          <a:bodyPr/>
          <a:lstStyle/>
          <a:p>
            <a:pPr algn="ctr"/>
            <a:r>
              <a:rPr lang="en-US" dirty="0">
                <a:solidFill>
                  <a:schemeClr val="tx1"/>
                </a:solidFill>
              </a:rPr>
              <a:t>Grief</a:t>
            </a:r>
          </a:p>
        </p:txBody>
      </p:sp>
      <p:sp>
        <p:nvSpPr>
          <p:cNvPr id="3" name="Content Placeholder 2">
            <a:extLst>
              <a:ext uri="{FF2B5EF4-FFF2-40B4-BE49-F238E27FC236}">
                <a16:creationId xmlns:a16="http://schemas.microsoft.com/office/drawing/2014/main" id="{37F4F572-3E36-64A1-B694-7C451EDE0785}"/>
              </a:ext>
            </a:extLst>
          </p:cNvPr>
          <p:cNvSpPr>
            <a:spLocks noGrp="1"/>
          </p:cNvSpPr>
          <p:nvPr>
            <p:ph idx="1"/>
          </p:nvPr>
        </p:nvSpPr>
        <p:spPr>
          <a:xfrm>
            <a:off x="805543" y="2286000"/>
            <a:ext cx="7678057" cy="3840163"/>
          </a:xfrm>
        </p:spPr>
        <p:txBody>
          <a:bodyPr/>
          <a:lstStyle/>
          <a:p>
            <a:endParaRPr lang="en-US" sz="4000" dirty="0"/>
          </a:p>
          <a:p>
            <a:r>
              <a:rPr lang="en-US" sz="4000" dirty="0"/>
              <a:t>Helping someone find their    resilience means allowing them to nurture their own grief</a:t>
            </a:r>
          </a:p>
          <a:p>
            <a:endParaRPr lang="en-US" dirty="0"/>
          </a:p>
        </p:txBody>
      </p:sp>
    </p:spTree>
    <p:extLst>
      <p:ext uri="{BB962C8B-B14F-4D97-AF65-F5344CB8AC3E}">
        <p14:creationId xmlns:p14="http://schemas.microsoft.com/office/powerpoint/2010/main" val="254377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349688"/>
          </a:xfrm>
        </p:spPr>
        <p:txBody>
          <a:bodyPr/>
          <a:lstStyle/>
          <a:p>
            <a:pPr algn="ctr"/>
            <a:r>
              <a:rPr lang="en-US" dirty="0">
                <a:solidFill>
                  <a:schemeClr val="accent1"/>
                </a:solidFill>
              </a:rPr>
              <a:t>The Five Stages of Grief </a:t>
            </a:r>
            <a:br>
              <a:rPr lang="en-US" dirty="0">
                <a:solidFill>
                  <a:schemeClr val="accent1"/>
                </a:solidFill>
              </a:rPr>
            </a:br>
            <a:r>
              <a:rPr lang="en-US" sz="3200" dirty="0">
                <a:solidFill>
                  <a:schemeClr val="accent1"/>
                </a:solidFill>
              </a:rPr>
              <a:t>by Linda </a:t>
            </a:r>
            <a:r>
              <a:rPr lang="en-US" sz="3200" dirty="0" err="1">
                <a:solidFill>
                  <a:schemeClr val="accent1"/>
                </a:solidFill>
              </a:rPr>
              <a:t>Pastan</a:t>
            </a:r>
            <a:endParaRPr lang="en-US" sz="3200" dirty="0">
              <a:solidFill>
                <a:schemeClr val="accent1"/>
              </a:solidFill>
            </a:endParaRPr>
          </a:p>
        </p:txBody>
      </p:sp>
      <p:sp>
        <p:nvSpPr>
          <p:cNvPr id="6" name="TextBox 5"/>
          <p:cNvSpPr txBox="1"/>
          <p:nvPr/>
        </p:nvSpPr>
        <p:spPr>
          <a:xfrm>
            <a:off x="412491" y="2051702"/>
            <a:ext cx="8228107" cy="4524315"/>
          </a:xfrm>
          <a:prstGeom prst="rect">
            <a:avLst/>
          </a:prstGeom>
          <a:noFill/>
        </p:spPr>
        <p:txBody>
          <a:bodyPr wrap="square" rtlCol="0">
            <a:spAutoFit/>
          </a:bodyPr>
          <a:lstStyle/>
          <a:p>
            <a:r>
              <a:rPr lang="en-US" sz="2400" dirty="0"/>
              <a:t>The night I lost you, someone pointed me towards the </a:t>
            </a:r>
          </a:p>
          <a:p>
            <a:r>
              <a:rPr lang="en-US" sz="2400" dirty="0"/>
              <a:t>	Five Stages of Grief.</a:t>
            </a:r>
          </a:p>
          <a:p>
            <a:endParaRPr lang="en-US" sz="2400" dirty="0"/>
          </a:p>
          <a:p>
            <a:r>
              <a:rPr lang="en-US" sz="2400" dirty="0"/>
              <a:t>Go that way, they said, it’s easy, like learning to climb stairs after amputation.</a:t>
            </a:r>
          </a:p>
          <a:p>
            <a:r>
              <a:rPr lang="en-US" sz="2400" dirty="0"/>
              <a:t>And so I climbed.</a:t>
            </a:r>
          </a:p>
          <a:p>
            <a:endParaRPr lang="en-US" sz="2400" b="1" dirty="0"/>
          </a:p>
          <a:p>
            <a:r>
              <a:rPr lang="en-US" sz="2400" b="1" dirty="0"/>
              <a:t>Denial</a:t>
            </a:r>
            <a:r>
              <a:rPr lang="en-US" sz="2400" dirty="0"/>
              <a:t> was first.</a:t>
            </a:r>
          </a:p>
          <a:p>
            <a:r>
              <a:rPr lang="en-US" sz="2400" dirty="0"/>
              <a:t>I sat down at breakfast, carefully setting the table</a:t>
            </a:r>
          </a:p>
          <a:p>
            <a:r>
              <a:rPr lang="en-US" sz="2400" dirty="0"/>
              <a:t>for two.  I passed you the toast –</a:t>
            </a:r>
          </a:p>
          <a:p>
            <a:r>
              <a:rPr lang="en-US" sz="2400" dirty="0"/>
              <a:t>you sat there. I passed you the paper – you hid behind it.</a:t>
            </a:r>
          </a:p>
          <a:p>
            <a:endParaRPr lang="en-US" sz="2400" dirty="0"/>
          </a:p>
        </p:txBody>
      </p:sp>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4773</TotalTime>
  <Words>1471</Words>
  <Application>Microsoft Macintosh PowerPoint</Application>
  <PresentationFormat>On-screen Show (4:3)</PresentationFormat>
  <Paragraphs>143</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AMERICAN TYPEWRITER SEMIBOLD</vt:lpstr>
      <vt:lpstr>Arial</vt:lpstr>
      <vt:lpstr>Calibri</vt:lpstr>
      <vt:lpstr>Calisto MT</vt:lpstr>
      <vt:lpstr>Times New Roman</vt:lpstr>
      <vt:lpstr>Wingdings</vt:lpstr>
      <vt:lpstr>Codex</vt:lpstr>
      <vt:lpstr>Bereavement Groups to  Find our Resilience</vt:lpstr>
      <vt:lpstr>Bereavement Groups</vt:lpstr>
      <vt:lpstr>Bereavement Groups </vt:lpstr>
      <vt:lpstr>Grief</vt:lpstr>
      <vt:lpstr>Grief</vt:lpstr>
      <vt:lpstr>What we want Grief to look like</vt:lpstr>
      <vt:lpstr>What Grief really looks like</vt:lpstr>
      <vt:lpstr>Grief</vt:lpstr>
      <vt:lpstr>The Five Stages of Grief  by Linda Pastan</vt:lpstr>
      <vt:lpstr>PowerPoint Presentation</vt:lpstr>
      <vt:lpstr>PowerPoint Presentation</vt:lpstr>
      <vt:lpstr>PowerPoint Presentation</vt:lpstr>
      <vt:lpstr>PowerPoint Presentation</vt:lpstr>
      <vt:lpstr>PowerPoint Presentation</vt:lpstr>
      <vt:lpstr>Bereavement Groups:  Not time/loss/gender/age specific</vt:lpstr>
      <vt:lpstr>Benefits of this Safe Space</vt:lpstr>
      <vt:lpstr>Some Constants</vt:lpstr>
      <vt:lpstr>Creating Community</vt:lpstr>
      <vt:lpstr>Creating Community (2)</vt:lpstr>
      <vt:lpstr>Creating Community (3)</vt:lpstr>
      <vt:lpstr>Grief Lesson #1</vt:lpstr>
      <vt:lpstr>Grief lesson #2</vt:lpstr>
      <vt:lpstr>Grief Lesson #3</vt:lpstr>
      <vt:lpstr>Grief lesson #4 </vt:lpstr>
      <vt:lpstr>Grief Lesson #5</vt:lpstr>
      <vt:lpstr>Resources</vt:lpstr>
      <vt:lpstr>Useful Tools </vt:lpstr>
      <vt:lpstr>Healing Service within a Bereavement group </vt:lpstr>
      <vt:lpstr>Goal of Bereavement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Shira Stern</cp:lastModifiedBy>
  <cp:revision>12</cp:revision>
  <dcterms:created xsi:type="dcterms:W3CDTF">2020-03-03T19:27:24Z</dcterms:created>
  <dcterms:modified xsi:type="dcterms:W3CDTF">2023-04-24T22:12:09Z</dcterms:modified>
</cp:coreProperties>
</file>